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33"/>
  </p:notesMasterIdLst>
  <p:sldIdLst>
    <p:sldId id="278" r:id="rId2"/>
    <p:sldId id="280" r:id="rId3"/>
    <p:sldId id="259" r:id="rId4"/>
    <p:sldId id="281" r:id="rId5"/>
    <p:sldId id="274" r:id="rId6"/>
    <p:sldId id="275" r:id="rId7"/>
    <p:sldId id="276" r:id="rId8"/>
    <p:sldId id="277" r:id="rId9"/>
    <p:sldId id="282" r:id="rId10"/>
    <p:sldId id="260" r:id="rId11"/>
    <p:sldId id="284" r:id="rId12"/>
    <p:sldId id="261" r:id="rId13"/>
    <p:sldId id="283" r:id="rId14"/>
    <p:sldId id="262" r:id="rId15"/>
    <p:sldId id="264" r:id="rId16"/>
    <p:sldId id="285" r:id="rId17"/>
    <p:sldId id="286" r:id="rId18"/>
    <p:sldId id="265" r:id="rId19"/>
    <p:sldId id="266" r:id="rId20"/>
    <p:sldId id="287" r:id="rId21"/>
    <p:sldId id="267" r:id="rId22"/>
    <p:sldId id="268" r:id="rId23"/>
    <p:sldId id="269" r:id="rId24"/>
    <p:sldId id="270" r:id="rId25"/>
    <p:sldId id="271" r:id="rId26"/>
    <p:sldId id="273" r:id="rId27"/>
    <p:sldId id="289" r:id="rId28"/>
    <p:sldId id="288" r:id="rId29"/>
    <p:sldId id="290" r:id="rId30"/>
    <p:sldId id="272" r:id="rId31"/>
    <p:sldId id="279" r:id="rId32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12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320" y="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F032EC-2209-4BAD-82B8-C8C59B166BC7}" type="datetimeFigureOut">
              <a:rPr lang="cs-CZ" smtClean="0"/>
              <a:t>30.03.2021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8D076C-79F9-4739-907E-DA9F062256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4367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91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/>
          </a:p>
        </p:txBody>
      </p:sp>
      <p:sp>
        <p:nvSpPr>
          <p:cNvPr id="12292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093F64E-C1D6-4897-86CB-E9EBE0C64A68}" type="slidenum">
              <a:rPr lang="cs-CZ" altLang="cs-CZ" smtClean="0"/>
              <a:pPr eaLnBrk="1" hangingPunct="1"/>
              <a:t>2</a:t>
            </a:fld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41934756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avoúhlý trojúhelník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Nadpis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7" name="Podnadpis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cs-CZ" smtClean="0"/>
              <a:t>Kliknutím lze upravit styl předlohy.</a:t>
            </a:r>
            <a:endParaRPr kumimoji="0" lang="en-US"/>
          </a:p>
        </p:txBody>
      </p:sp>
      <p:grpSp>
        <p:nvGrpSpPr>
          <p:cNvPr id="2" name="Skupina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Volný tvar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Volný tvar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Volný tvar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Přímá spojnice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Zástupný symbol pro datum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D80A162B-88A9-49CA-9D97-9E8A161ED274}" type="datetimeFigureOut">
              <a:rPr lang="cs-CZ" smtClean="0"/>
              <a:t>30.03.2021</a:t>
            </a:fld>
            <a:endParaRPr lang="cs-CZ"/>
          </a:p>
        </p:txBody>
      </p:sp>
      <p:sp>
        <p:nvSpPr>
          <p:cNvPr id="19" name="Zástupný symbol pro zápatí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cs-CZ"/>
          </a:p>
        </p:txBody>
      </p:sp>
      <p:sp>
        <p:nvSpPr>
          <p:cNvPr id="27" name="Zástupný symbol pro číslo snímk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AB9C95F-0545-49AB-B943-27FA888EEAAA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A162B-88A9-49CA-9D97-9E8A161ED274}" type="datetimeFigureOut">
              <a:rPr lang="cs-CZ" smtClean="0"/>
              <a:t>30.03.2021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9C95F-0545-49AB-B943-27FA888EEAAA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A162B-88A9-49CA-9D97-9E8A161ED274}" type="datetimeFigureOut">
              <a:rPr lang="cs-CZ" smtClean="0"/>
              <a:t>30.03.2021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9C95F-0545-49AB-B943-27FA888EEAAA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A162B-88A9-49CA-9D97-9E8A161ED274}" type="datetimeFigureOut">
              <a:rPr lang="cs-CZ" smtClean="0"/>
              <a:t>30.03.2021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9C95F-0545-49AB-B943-27FA888EEAAA}" type="slidenum">
              <a:rPr lang="cs-CZ" smtClean="0"/>
              <a:t>‹#›</a:t>
            </a:fld>
            <a:endParaRPr lang="cs-CZ"/>
          </a:p>
        </p:txBody>
      </p:sp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A162B-88A9-49CA-9D97-9E8A161ED274}" type="datetimeFigureOut">
              <a:rPr lang="cs-CZ" smtClean="0"/>
              <a:t>30.03.2021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9C95F-0545-49AB-B943-27FA888EEAAA}" type="slidenum">
              <a:rPr lang="cs-CZ" smtClean="0"/>
              <a:t>‹#›</a:t>
            </a:fld>
            <a:endParaRPr lang="cs-CZ"/>
          </a:p>
        </p:txBody>
      </p:sp>
      <p:sp>
        <p:nvSpPr>
          <p:cNvPr id="7" name="Dvojitá šipka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Dvojitá šipka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A162B-88A9-49CA-9D97-9E8A161ED274}" type="datetimeFigureOut">
              <a:rPr lang="cs-CZ" smtClean="0"/>
              <a:t>30.03.2021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9C95F-0545-49AB-B943-27FA888EEAAA}" type="slidenum">
              <a:rPr lang="cs-CZ" smtClean="0"/>
              <a:t>‹#›</a:t>
            </a:fld>
            <a:endParaRPr lang="cs-CZ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A162B-88A9-49CA-9D97-9E8A161ED274}" type="datetimeFigureOut">
              <a:rPr lang="cs-CZ" smtClean="0"/>
              <a:t>30.03.2021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9C95F-0545-49AB-B943-27FA888EEAAA}" type="slidenum">
              <a:rPr lang="cs-CZ" smtClean="0"/>
              <a:t>‹#›</a:t>
            </a:fld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A162B-88A9-49CA-9D97-9E8A161ED274}" type="datetimeFigureOut">
              <a:rPr lang="cs-CZ" smtClean="0"/>
              <a:t>30.03.2021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9C95F-0545-49AB-B943-27FA888EEAAA}" type="slidenum">
              <a:rPr lang="cs-CZ" smtClean="0"/>
              <a:t>‹#›</a:t>
            </a:fld>
            <a:endParaRPr lang="cs-CZ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A162B-88A9-49CA-9D97-9E8A161ED274}" type="datetimeFigureOut">
              <a:rPr lang="cs-CZ" smtClean="0"/>
              <a:t>30.03.2021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9C95F-0545-49AB-B943-27FA888EEAAA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D80A162B-88A9-49CA-9D97-9E8A161ED274}" type="datetimeFigureOut">
              <a:rPr lang="cs-CZ" smtClean="0"/>
              <a:t>30.03.2021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9C95F-0545-49AB-B943-27FA888EEAAA}" type="slidenum">
              <a:rPr lang="cs-CZ" smtClean="0"/>
              <a:t>‹#›</a:t>
            </a:fld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cs-CZ" smtClean="0"/>
              <a:t>Kliknutím na ikonu přidáte obrázek.</a:t>
            </a:r>
            <a:endParaRPr kumimoji="0" lang="en-US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D80A162B-88A9-49CA-9D97-9E8A161ED274}" type="datetimeFigureOut">
              <a:rPr lang="cs-CZ" smtClean="0"/>
              <a:t>30.03.2021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AB9C95F-0545-49AB-B943-27FA888EEAAA}" type="slidenum">
              <a:rPr lang="cs-CZ" smtClean="0"/>
              <a:t>‹#›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8" name="Volný tvar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Volný tvar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Pravoúhlý trojúhelník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Přímá spojnice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Dvojitá šipka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Dvojitá šipka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Volný tvar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Volný tvar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Pravoúhlý trojúhelník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Přímá spojnice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nadpis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0" name="Zástupný symbol pro text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D80A162B-88A9-49CA-9D97-9E8A161ED274}" type="datetimeFigureOut">
              <a:rPr lang="cs-CZ" smtClean="0"/>
              <a:t>30.03.2021</a:t>
            </a:fld>
            <a:endParaRPr lang="cs-CZ"/>
          </a:p>
        </p:txBody>
      </p:sp>
      <p:sp>
        <p:nvSpPr>
          <p:cNvPr id="22" name="Zástupný symbol pro zápatí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cs-CZ"/>
          </a:p>
        </p:txBody>
      </p:sp>
      <p:sp>
        <p:nvSpPr>
          <p:cNvPr id="18" name="Zástupný symbol pro číslo snímku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5AB9C95F-0545-49AB-B943-27FA888EEAAA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upload.wikimedia.org/wikipedia/commons/c/cc/Pardubicky_kraj.svg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13" Type="http://schemas.openxmlformats.org/officeDocument/2006/relationships/image" Target="../media/image65.jpeg"/><Relationship Id="rId3" Type="http://schemas.openxmlformats.org/officeDocument/2006/relationships/image" Target="../media/image56.jpeg"/><Relationship Id="rId7" Type="http://schemas.openxmlformats.org/officeDocument/2006/relationships/image" Target="../media/image59.jpeg"/><Relationship Id="rId12" Type="http://schemas.openxmlformats.org/officeDocument/2006/relationships/image" Target="../media/image64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11" Type="http://schemas.openxmlformats.org/officeDocument/2006/relationships/image" Target="../media/image63.png"/><Relationship Id="rId5" Type="http://schemas.openxmlformats.org/officeDocument/2006/relationships/image" Target="../media/image36.jpeg"/><Relationship Id="rId10" Type="http://schemas.openxmlformats.org/officeDocument/2006/relationships/image" Target="../media/image62.jpeg"/><Relationship Id="rId4" Type="http://schemas.openxmlformats.org/officeDocument/2006/relationships/image" Target="../media/image57.jpeg"/><Relationship Id="rId9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outdoortipy.cz/" TargetMode="External"/><Relationship Id="rId3" Type="http://schemas.openxmlformats.org/officeDocument/2006/relationships/hyperlink" Target="http://stredovek.com/" TargetMode="External"/><Relationship Id="rId7" Type="http://schemas.openxmlformats.org/officeDocument/2006/relationships/hyperlink" Target="http://www.pronajemhausbotu.cz/" TargetMode="External"/><Relationship Id="rId2" Type="http://schemas.openxmlformats.org/officeDocument/2006/relationships/hyperlink" Target="http://www.fotozletadla.cz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ods.cz/os.usti.nad.orlici/ms.usti-nad-orlici" TargetMode="External"/><Relationship Id="rId11" Type="http://schemas.openxmlformats.org/officeDocument/2006/relationships/hyperlink" Target="http://www.atlasceska.cz/" TargetMode="External"/><Relationship Id="rId5" Type="http://schemas.openxmlformats.org/officeDocument/2006/relationships/hyperlink" Target="http://www.ceskomoravskepomezi.cz/svitavy/" TargetMode="External"/><Relationship Id="rId10" Type="http://schemas.openxmlformats.org/officeDocument/2006/relationships/hyperlink" Target="http://pardubice.idnes.cz/" TargetMode="External"/><Relationship Id="rId4" Type="http://schemas.openxmlformats.org/officeDocument/2006/relationships/hyperlink" Target="http://www.vennamesta.cz/16/Chrudim/" TargetMode="External"/><Relationship Id="rId9" Type="http://schemas.openxmlformats.org/officeDocument/2006/relationships/hyperlink" Target="http://www.zeleznehory.cz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395536" y="1178778"/>
            <a:ext cx="8352928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6600" b="0" cap="none" spc="0" dirty="0" smtClean="0">
                <a:ln w="0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Pardubický</a:t>
            </a:r>
            <a:r>
              <a:rPr lang="cs-CZ" sz="6600" b="0" cap="none" spc="0" dirty="0" smtClean="0">
                <a:ln w="0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cs-CZ" sz="6600" dirty="0">
                <a:ln w="0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kraj</a:t>
            </a:r>
          </a:p>
        </p:txBody>
      </p:sp>
    </p:spTree>
    <p:extLst>
      <p:ext uri="{BB962C8B-B14F-4D97-AF65-F5344CB8AC3E}">
        <p14:creationId xmlns:p14="http://schemas.microsoft.com/office/powerpoint/2010/main" val="339633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79512" y="332656"/>
            <a:ext cx="17764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coolSlant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cs-CZ" sz="5400" b="1" cap="none" spc="0" dirty="0" smtClean="0">
                <a:ln w="11430"/>
                <a:solidFill>
                  <a:srgbClr val="FFFF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Řeky</a:t>
            </a:r>
            <a:endParaRPr lang="cs-CZ" sz="5400" b="1" cap="none" spc="0" dirty="0">
              <a:ln w="11430"/>
              <a:solidFill>
                <a:srgbClr val="FFFF0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37221"/>
            <a:ext cx="3600400" cy="2700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5"/>
          <p:cNvSpPr>
            <a:spLocks noChangeArrowheads="1" noChangeShapeType="1" noTextEdit="1"/>
          </p:cNvSpPr>
          <p:nvPr/>
        </p:nvSpPr>
        <p:spPr bwMode="auto">
          <a:xfrm>
            <a:off x="34441" y="1447800"/>
            <a:ext cx="4572000" cy="457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b="1" kern="10" dirty="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/>
                </a:solidFill>
                <a:latin typeface="Arial Black" panose="020B0A04020102020204" pitchFamily="34" charset="0"/>
              </a:rPr>
              <a:t>Labe - Loučná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36"/>
          <a:stretch/>
        </p:blipFill>
        <p:spPr bwMode="auto">
          <a:xfrm>
            <a:off x="1089832" y="3360348"/>
            <a:ext cx="3586421" cy="2228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WordArt 9"/>
          <p:cNvSpPr>
            <a:spLocks noChangeArrowheads="1" noChangeShapeType="1" noTextEdit="1"/>
          </p:cNvSpPr>
          <p:nvPr/>
        </p:nvSpPr>
        <p:spPr bwMode="auto">
          <a:xfrm>
            <a:off x="2600220" y="1402556"/>
            <a:ext cx="1423988" cy="54768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b="1" kern="10" dirty="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/>
                </a:solidFill>
                <a:latin typeface="Arial Black" panose="020B0A04020102020204" pitchFamily="34" charset="0"/>
              </a:rPr>
              <a:t>Orlice</a:t>
            </a:r>
          </a:p>
        </p:txBody>
      </p:sp>
      <p:sp>
        <p:nvSpPr>
          <p:cNvPr id="8" name="WordArt 8"/>
          <p:cNvSpPr>
            <a:spLocks noChangeArrowheads="1" noChangeShapeType="1" noTextEdit="1"/>
          </p:cNvSpPr>
          <p:nvPr/>
        </p:nvSpPr>
        <p:spPr bwMode="auto">
          <a:xfrm>
            <a:off x="1629519" y="3140967"/>
            <a:ext cx="4238625" cy="63817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b="1" kern="10" dirty="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/>
                </a:solidFill>
                <a:latin typeface="Arial Black" panose="020B0A04020102020204" pitchFamily="34" charset="0"/>
              </a:rPr>
              <a:t> - Chrudimka (Seč)</a:t>
            </a:r>
          </a:p>
        </p:txBody>
      </p:sp>
      <p:pic>
        <p:nvPicPr>
          <p:cNvPr id="1029" name="Picture 5" descr="http://www.alena.ilcik.cz/0905svitava/svitava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6255" y="4179746"/>
            <a:ext cx="3520638" cy="264318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WordArt 6"/>
          <p:cNvSpPr>
            <a:spLocks noChangeArrowheads="1" noChangeShapeType="1" noTextEdit="1"/>
          </p:cNvSpPr>
          <p:nvPr/>
        </p:nvSpPr>
        <p:spPr bwMode="auto">
          <a:xfrm>
            <a:off x="6256640" y="4246193"/>
            <a:ext cx="1828800" cy="457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6000" b="1" kern="10" dirty="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/>
                </a:solidFill>
                <a:latin typeface="Arial Black" panose="020B0A04020102020204" pitchFamily="34" charset="0"/>
              </a:rPr>
              <a:t>S</a:t>
            </a:r>
            <a:r>
              <a:rPr lang="cs-CZ" sz="3600" b="1" kern="10" dirty="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/>
                </a:solidFill>
                <a:latin typeface="Arial Black" panose="020B0A04020102020204" pitchFamily="34" charset="0"/>
              </a:rPr>
              <a:t>vitava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800" y="137221"/>
            <a:ext cx="4056112" cy="271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WordArt 7"/>
          <p:cNvSpPr>
            <a:spLocks noChangeArrowheads="1" noChangeShapeType="1" noTextEdit="1"/>
          </p:cNvSpPr>
          <p:nvPr/>
        </p:nvSpPr>
        <p:spPr bwMode="auto">
          <a:xfrm>
            <a:off x="2516876" y="3905902"/>
            <a:ext cx="1590675" cy="54768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b="1" kern="10" dirty="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/>
                </a:solidFill>
                <a:latin typeface="Arial Black" panose="020B0A04020102020204" pitchFamily="34" charset="0"/>
              </a:rPr>
              <a:t>Morava</a:t>
            </a:r>
          </a:p>
        </p:txBody>
      </p:sp>
      <p:pic>
        <p:nvPicPr>
          <p:cNvPr id="1032" name="Picture 8" descr="http://files.ct-akvarius.webnode.cz/200013550-9da9d9ea3a/morav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916" y="4077072"/>
            <a:ext cx="4079845" cy="2432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83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8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323528" y="30061"/>
            <a:ext cx="4968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FF0000"/>
                </a:solidFill>
              </a:rPr>
              <a:t>Najdeš nějaké hory a pohoří?</a:t>
            </a:r>
            <a:endParaRPr lang="cs-CZ" sz="2400" b="1" dirty="0">
              <a:solidFill>
                <a:srgbClr val="FF0000"/>
              </a:solidFill>
            </a:endParaRP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Picture 2" descr="Pardubický kraj. - ppt stáhnou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5" t="19103" r="16379" b="9632"/>
          <a:stretch/>
        </p:blipFill>
        <p:spPr bwMode="auto">
          <a:xfrm>
            <a:off x="431298" y="459986"/>
            <a:ext cx="8255502" cy="6398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0402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467544" y="260648"/>
            <a:ext cx="47916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cs-CZ" sz="5400" b="1" cap="none" spc="0" dirty="0" smtClean="0">
                <a:ln/>
                <a:solidFill>
                  <a:schemeClr val="accent3"/>
                </a:solidFill>
                <a:effectLst/>
              </a:rPr>
              <a:t>Hory a pohoří</a:t>
            </a:r>
            <a:endParaRPr lang="cs-CZ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5" name="WordArt 5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4848225" cy="63817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b="1" kern="10" dirty="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Comic Sans MS"/>
              </a:rPr>
              <a:t>Svitavská pahorkatina</a:t>
            </a:r>
          </a:p>
        </p:txBody>
      </p:sp>
      <p:sp>
        <p:nvSpPr>
          <p:cNvPr id="6" name="WordArt 6"/>
          <p:cNvSpPr>
            <a:spLocks noChangeArrowheads="1" noChangeShapeType="1" noTextEdit="1"/>
          </p:cNvSpPr>
          <p:nvPr/>
        </p:nvSpPr>
        <p:spPr bwMode="auto">
          <a:xfrm>
            <a:off x="2133600" y="2362200"/>
            <a:ext cx="4343400" cy="762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b="1" kern="10" dirty="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Comic Sans MS"/>
              </a:rPr>
              <a:t>Železné hory (část)</a:t>
            </a:r>
          </a:p>
        </p:txBody>
      </p:sp>
      <p:sp>
        <p:nvSpPr>
          <p:cNvPr id="7" name="WordArt 7"/>
          <p:cNvSpPr>
            <a:spLocks noChangeArrowheads="1" noChangeShapeType="1" noTextEdit="1"/>
          </p:cNvSpPr>
          <p:nvPr/>
        </p:nvSpPr>
        <p:spPr bwMode="auto">
          <a:xfrm>
            <a:off x="1371600" y="3200400"/>
            <a:ext cx="4743450" cy="77628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b="1" kern="10" dirty="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Comic Sans MS"/>
              </a:rPr>
              <a:t>Žďárské vrchy (část)</a:t>
            </a:r>
          </a:p>
        </p:txBody>
      </p:sp>
      <p:sp>
        <p:nvSpPr>
          <p:cNvPr id="8" name="WordArt 8"/>
          <p:cNvSpPr>
            <a:spLocks noChangeArrowheads="1" noChangeShapeType="1" noTextEdit="1"/>
          </p:cNvSpPr>
          <p:nvPr/>
        </p:nvSpPr>
        <p:spPr bwMode="auto">
          <a:xfrm>
            <a:off x="381000" y="4114800"/>
            <a:ext cx="6448425" cy="71437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b="1" kern="10" dirty="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Comic Sans MS"/>
              </a:rPr>
              <a:t>Podorlická pahorkatina (část)</a:t>
            </a:r>
          </a:p>
        </p:txBody>
      </p:sp>
      <p:sp>
        <p:nvSpPr>
          <p:cNvPr id="9" name="WordArt 9"/>
          <p:cNvSpPr>
            <a:spLocks noChangeArrowheads="1" noChangeShapeType="1" noTextEdit="1"/>
          </p:cNvSpPr>
          <p:nvPr/>
        </p:nvSpPr>
        <p:spPr bwMode="auto">
          <a:xfrm>
            <a:off x="5220072" y="6172200"/>
            <a:ext cx="3810000" cy="6858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1100" b="1" kern="10" dirty="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DE009">
                        <a:gamma/>
                        <a:shade val="46275"/>
                        <a:invGamma/>
                      </a:srgbClr>
                    </a:gs>
                    <a:gs pos="50000">
                      <a:srgbClr val="FDE009"/>
                    </a:gs>
                    <a:gs pos="100000">
                      <a:srgbClr val="FDE009">
                        <a:gamma/>
                        <a:shade val="46275"/>
                        <a:invGamma/>
                      </a:srgbClr>
                    </a:gs>
                  </a:gsLst>
                  <a:lin ang="18900000" scaled="1"/>
                </a:gradFill>
                <a:latin typeface="Comic Sans MS"/>
              </a:rPr>
              <a:t>Kralický Sněžník</a:t>
            </a:r>
          </a:p>
        </p:txBody>
      </p:sp>
    </p:spTree>
    <p:extLst>
      <p:ext uri="{BB962C8B-B14F-4D97-AF65-F5344CB8AC3E}">
        <p14:creationId xmlns:p14="http://schemas.microsoft.com/office/powerpoint/2010/main" val="2389331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323528" y="30061"/>
            <a:ext cx="4968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FF0000"/>
                </a:solidFill>
              </a:rPr>
              <a:t>Najdeš nějaká CHKO?</a:t>
            </a:r>
            <a:endParaRPr lang="cs-CZ" sz="2400" b="1" dirty="0">
              <a:solidFill>
                <a:srgbClr val="FF0000"/>
              </a:solidFill>
            </a:endParaRP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Picture 2" descr="Pardubický kraj. - ppt stáhnou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5" t="19103" r="16379" b="9632"/>
          <a:stretch/>
        </p:blipFill>
        <p:spPr bwMode="auto">
          <a:xfrm>
            <a:off x="625904" y="501711"/>
            <a:ext cx="8039478" cy="6230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3185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Documents and Settings\Wercca\Plocha\obrázky\prirodni zajimavost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054" y="3747864"/>
            <a:ext cx="533400" cy="50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C:\Documents and Settings\Wercca\Plocha\obrázky\prirodni zajimavost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8454" y="5805264"/>
            <a:ext cx="5334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WordArt 9"/>
          <p:cNvSpPr>
            <a:spLocks noChangeArrowheads="1" noChangeShapeType="1" noTextEdit="1"/>
          </p:cNvSpPr>
          <p:nvPr/>
        </p:nvSpPr>
        <p:spPr bwMode="auto">
          <a:xfrm>
            <a:off x="2832654" y="1647825"/>
            <a:ext cx="3581400" cy="990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b="1" kern="10" dirty="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Comic Sans MS"/>
              </a:rPr>
              <a:t>Železné hory</a:t>
            </a:r>
          </a:p>
        </p:txBody>
      </p:sp>
      <p:sp>
        <p:nvSpPr>
          <p:cNvPr id="7" name="WordArt 10"/>
          <p:cNvSpPr>
            <a:spLocks noChangeArrowheads="1" noChangeShapeType="1" noTextEdit="1"/>
          </p:cNvSpPr>
          <p:nvPr/>
        </p:nvSpPr>
        <p:spPr bwMode="auto">
          <a:xfrm>
            <a:off x="4509054" y="3824064"/>
            <a:ext cx="3752850" cy="10858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b="1" kern="1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DE009">
                        <a:gamma/>
                        <a:shade val="46275"/>
                        <a:invGamma/>
                      </a:srgbClr>
                    </a:gs>
                    <a:gs pos="50000">
                      <a:srgbClr val="FDE009"/>
                    </a:gs>
                    <a:gs pos="100000">
                      <a:srgbClr val="FDE009">
                        <a:gamma/>
                        <a:shade val="46275"/>
                        <a:invGamma/>
                      </a:srgbClr>
                    </a:gs>
                  </a:gsLst>
                  <a:lin ang="18900000" scaled="1"/>
                </a:gradFill>
                <a:latin typeface="Comic Sans MS"/>
              </a:rPr>
              <a:t>Lichnice - </a:t>
            </a:r>
          </a:p>
          <a:p>
            <a:pPr algn="ctr"/>
            <a:r>
              <a:rPr lang="cs-CZ" sz="3600" b="1" kern="1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DE009">
                        <a:gamma/>
                        <a:shade val="46275"/>
                        <a:invGamma/>
                      </a:srgbClr>
                    </a:gs>
                    <a:gs pos="50000">
                      <a:srgbClr val="FDE009"/>
                    </a:gs>
                    <a:gs pos="100000">
                      <a:srgbClr val="FDE009">
                        <a:gamma/>
                        <a:shade val="46275"/>
                        <a:invGamma/>
                      </a:srgbClr>
                    </a:gs>
                  </a:gsLst>
                  <a:lin ang="18900000" scaled="1"/>
                </a:gradFill>
                <a:latin typeface="Comic Sans MS"/>
              </a:rPr>
              <a:t>Kaňkovy hory</a:t>
            </a:r>
          </a:p>
        </p:txBody>
      </p:sp>
      <p:sp>
        <p:nvSpPr>
          <p:cNvPr id="8" name="WordArt 11"/>
          <p:cNvSpPr>
            <a:spLocks noChangeArrowheads="1" noChangeShapeType="1" noTextEdit="1"/>
          </p:cNvSpPr>
          <p:nvPr/>
        </p:nvSpPr>
        <p:spPr bwMode="auto">
          <a:xfrm>
            <a:off x="3899454" y="504825"/>
            <a:ext cx="4038600" cy="990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b="1" kern="10" dirty="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Comic Sans MS"/>
              </a:rPr>
              <a:t>Žďárské vrchy</a:t>
            </a:r>
          </a:p>
        </p:txBody>
      </p:sp>
      <p:sp>
        <p:nvSpPr>
          <p:cNvPr id="9" name="WordArt 12"/>
          <p:cNvSpPr>
            <a:spLocks noChangeArrowheads="1" noChangeShapeType="1" noTextEdit="1"/>
          </p:cNvSpPr>
          <p:nvPr/>
        </p:nvSpPr>
        <p:spPr bwMode="auto">
          <a:xfrm>
            <a:off x="4204254" y="5805264"/>
            <a:ext cx="3962400" cy="56197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b="1" kern="1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DE009">
                        <a:gamma/>
                        <a:shade val="46275"/>
                        <a:invGamma/>
                      </a:srgbClr>
                    </a:gs>
                    <a:gs pos="50000">
                      <a:srgbClr val="FDE009"/>
                    </a:gs>
                    <a:gs pos="100000">
                      <a:srgbClr val="FDE009">
                        <a:gamma/>
                        <a:shade val="46275"/>
                        <a:invGamma/>
                      </a:srgbClr>
                    </a:gs>
                  </a:gsLst>
                  <a:lin ang="18900000" scaled="1"/>
                </a:gradFill>
                <a:latin typeface="Comic Sans MS"/>
              </a:rPr>
              <a:t>Kralický Sněžník</a:t>
            </a:r>
          </a:p>
        </p:txBody>
      </p:sp>
      <p:pic>
        <p:nvPicPr>
          <p:cNvPr id="10" name="Picture 13" descr="C:\Documents and Settings\Wercca\Plocha\obrázky\prirodni zajimavost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8454" y="5043264"/>
            <a:ext cx="5334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WordArt 14"/>
          <p:cNvSpPr>
            <a:spLocks noChangeArrowheads="1" noChangeShapeType="1" noTextEdit="1"/>
          </p:cNvSpPr>
          <p:nvPr/>
        </p:nvSpPr>
        <p:spPr bwMode="auto">
          <a:xfrm>
            <a:off x="4204254" y="5043264"/>
            <a:ext cx="4495800" cy="56197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b="1" kern="1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DE009">
                        <a:gamma/>
                        <a:shade val="46275"/>
                        <a:invGamma/>
                      </a:srgbClr>
                    </a:gs>
                    <a:gs pos="50000">
                      <a:srgbClr val="FDE009"/>
                    </a:gs>
                    <a:gs pos="100000">
                      <a:srgbClr val="FDE009">
                        <a:gamma/>
                        <a:shade val="46275"/>
                        <a:invGamma/>
                      </a:srgbClr>
                    </a:gs>
                  </a:gsLst>
                  <a:lin ang="18900000" scaled="1"/>
                </a:gradFill>
                <a:latin typeface="Comic Sans MS"/>
              </a:rPr>
              <a:t>Bohdanečský rybník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8450" y="45623"/>
            <a:ext cx="21643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CHKO</a:t>
            </a:r>
            <a:endParaRPr lang="cs-CZ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79885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WordArt 4"/>
          <p:cNvSpPr>
            <a:spLocks noChangeArrowheads="1" noChangeShapeType="1" noTextEdit="1"/>
          </p:cNvSpPr>
          <p:nvPr/>
        </p:nvSpPr>
        <p:spPr bwMode="auto">
          <a:xfrm>
            <a:off x="3581400" y="152400"/>
            <a:ext cx="1828800" cy="63817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b="1" kern="1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Comic Sans MS"/>
              </a:rPr>
              <a:t>obiloviny</a:t>
            </a:r>
          </a:p>
        </p:txBody>
      </p:sp>
      <p:sp>
        <p:nvSpPr>
          <p:cNvPr id="11269" name="WordArt 5"/>
          <p:cNvSpPr>
            <a:spLocks noChangeArrowheads="1" noChangeShapeType="1" noTextEdit="1"/>
          </p:cNvSpPr>
          <p:nvPr/>
        </p:nvSpPr>
        <p:spPr bwMode="auto">
          <a:xfrm>
            <a:off x="3048000" y="838200"/>
            <a:ext cx="1809750" cy="54768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b="1" kern="1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Comic Sans MS"/>
              </a:rPr>
              <a:t>kukuřice</a:t>
            </a:r>
          </a:p>
        </p:txBody>
      </p:sp>
      <p:sp>
        <p:nvSpPr>
          <p:cNvPr id="11270" name="WordArt 6"/>
          <p:cNvSpPr>
            <a:spLocks noChangeArrowheads="1" noChangeShapeType="1" noTextEdit="1"/>
          </p:cNvSpPr>
          <p:nvPr/>
        </p:nvSpPr>
        <p:spPr bwMode="auto">
          <a:xfrm>
            <a:off x="2514600" y="1524000"/>
            <a:ext cx="2076450" cy="63817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b="1" kern="1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Comic Sans MS"/>
              </a:rPr>
              <a:t>brambory</a:t>
            </a:r>
          </a:p>
        </p:txBody>
      </p:sp>
      <p:sp>
        <p:nvSpPr>
          <p:cNvPr id="11271" name="WordArt 7"/>
          <p:cNvSpPr>
            <a:spLocks noChangeArrowheads="1" noChangeShapeType="1" noTextEdit="1"/>
          </p:cNvSpPr>
          <p:nvPr/>
        </p:nvSpPr>
        <p:spPr bwMode="auto">
          <a:xfrm>
            <a:off x="1828800" y="2362200"/>
            <a:ext cx="2724150" cy="63817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b="1" kern="1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Comic Sans MS"/>
              </a:rPr>
              <a:t>řepka olejná</a:t>
            </a:r>
          </a:p>
        </p:txBody>
      </p:sp>
      <p:sp>
        <p:nvSpPr>
          <p:cNvPr id="11272" name="WordArt 8"/>
          <p:cNvSpPr>
            <a:spLocks noChangeArrowheads="1" noChangeShapeType="1" noTextEdit="1"/>
          </p:cNvSpPr>
          <p:nvPr/>
        </p:nvSpPr>
        <p:spPr bwMode="auto">
          <a:xfrm>
            <a:off x="6248400" y="3276600"/>
            <a:ext cx="923925" cy="48577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b="1" kern="1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Comic Sans MS"/>
              </a:rPr>
              <a:t>skot</a:t>
            </a:r>
          </a:p>
        </p:txBody>
      </p:sp>
      <p:sp>
        <p:nvSpPr>
          <p:cNvPr id="11273" name="WordArt 9"/>
          <p:cNvSpPr>
            <a:spLocks noChangeArrowheads="1" noChangeShapeType="1" noTextEdit="1"/>
          </p:cNvSpPr>
          <p:nvPr/>
        </p:nvSpPr>
        <p:spPr bwMode="auto">
          <a:xfrm>
            <a:off x="4114800" y="4876800"/>
            <a:ext cx="1676400" cy="63817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b="1" kern="1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Comic Sans MS"/>
              </a:rPr>
              <a:t>prasata</a:t>
            </a:r>
          </a:p>
        </p:txBody>
      </p:sp>
      <p:sp>
        <p:nvSpPr>
          <p:cNvPr id="11274" name="WordArt 10"/>
          <p:cNvSpPr>
            <a:spLocks noChangeArrowheads="1" noChangeShapeType="1" noTextEdit="1"/>
          </p:cNvSpPr>
          <p:nvPr/>
        </p:nvSpPr>
        <p:spPr bwMode="auto">
          <a:xfrm>
            <a:off x="5029200" y="4038600"/>
            <a:ext cx="1495425" cy="56197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b="1" kern="1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Comic Sans MS"/>
              </a:rPr>
              <a:t>drůbež</a:t>
            </a:r>
          </a:p>
        </p:txBody>
      </p:sp>
      <p:sp>
        <p:nvSpPr>
          <p:cNvPr id="11275" name="WordArt 11"/>
          <p:cNvSpPr>
            <a:spLocks noChangeArrowheads="1" noChangeShapeType="1" noTextEdit="1"/>
          </p:cNvSpPr>
          <p:nvPr/>
        </p:nvSpPr>
        <p:spPr bwMode="auto">
          <a:xfrm>
            <a:off x="304800" y="5867400"/>
            <a:ext cx="6896100" cy="6477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b="1" kern="10" dirty="0" smtClean="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DE009">
                        <a:gamma/>
                        <a:shade val="46275"/>
                        <a:invGamma/>
                      </a:srgbClr>
                    </a:gs>
                    <a:gs pos="50000">
                      <a:srgbClr val="FDE009"/>
                    </a:gs>
                    <a:gs pos="100000">
                      <a:srgbClr val="FDE009">
                        <a:gamma/>
                        <a:shade val="46275"/>
                        <a:invGamma/>
                      </a:srgbClr>
                    </a:gs>
                  </a:gsLst>
                  <a:lin ang="18900000" scaled="1"/>
                </a:gradFill>
                <a:latin typeface="Comic Sans MS"/>
              </a:rPr>
              <a:t>kůň </a:t>
            </a:r>
            <a:r>
              <a:rPr lang="cs-CZ" sz="3600" b="1" kern="10" dirty="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DE009">
                        <a:gamma/>
                        <a:shade val="46275"/>
                        <a:invGamma/>
                      </a:srgbClr>
                    </a:gs>
                    <a:gs pos="50000">
                      <a:srgbClr val="FDE009"/>
                    </a:gs>
                    <a:gs pos="100000">
                      <a:srgbClr val="FDE009">
                        <a:gamma/>
                        <a:shade val="46275"/>
                        <a:invGamma/>
                      </a:srgbClr>
                    </a:gs>
                  </a:gsLst>
                  <a:lin ang="18900000" scaled="1"/>
                </a:gradFill>
                <a:latin typeface="Comic Sans MS"/>
              </a:rPr>
              <a:t>Převalského- Slatiňany</a:t>
            </a:r>
          </a:p>
        </p:txBody>
      </p:sp>
      <p:pic>
        <p:nvPicPr>
          <p:cNvPr id="11276" name="Picture 12" descr="C:\Documents and Settings\Wercca\Plocha\obrázky\mene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28600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7" name="Picture 13" descr="C:\Documents and Settings\Wercca\Plocha\obrázky\středně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114800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8" name="Picture 14" descr="C:\Documents and Settings\Wercca\Plocha\obrázky\více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838200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9" name="Picture 15" descr="C:\Documents and Settings\Wercca\Plocha\obrázky\mene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276600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0" name="Picture 16" descr="C:\Documents and Settings\Wercca\Plocha\obrázky\více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600200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1" name="Picture 17" descr="C:\Documents and Settings\Wercca\Plocha\obrázky\více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62200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2" name="Picture 18" descr="C:\Documents and Settings\Wercca\Plocha\obrázky\více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953000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4" name="Picture 20" descr="C:\Documents and Settings\Wercca\Plocha\obrázky\repka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914400"/>
            <a:ext cx="3276600" cy="187801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5" name="Picture 21" descr="C:\Documents and Settings\Wercca\Plocha\obrázky\kun.bm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0"/>
            <a:ext cx="2895600" cy="2716213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8775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5818651"/>
          </a:xfrm>
        </p:spPr>
        <p:txBody>
          <a:bodyPr/>
          <a:lstStyle/>
          <a:p>
            <a:r>
              <a:rPr lang="cs-CZ" dirty="0" smtClean="0"/>
              <a:t>Slatiňany – hřebčín, Kočičí hrádek</a:t>
            </a:r>
            <a:endParaRPr lang="cs-CZ" dirty="0"/>
          </a:p>
        </p:txBody>
      </p:sp>
      <p:pic>
        <p:nvPicPr>
          <p:cNvPr id="3074" name="Picture 2" descr="Slatinan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67946"/>
            <a:ext cx="1989338" cy="2267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řebčín ve Slatiňanech má nové turistické informační centrum - Ekolist.c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1" y="1124744"/>
            <a:ext cx="6588224" cy="3779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Picture 6" descr="Slatiňany - Města - Česká republika - Pardubický kraj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8501" y="3366645"/>
            <a:ext cx="5235499" cy="3490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8023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 smtClean="0"/>
              <a:t>Kůn</a:t>
            </a:r>
            <a:r>
              <a:rPr lang="cs-CZ" dirty="0" smtClean="0"/>
              <a:t> převalského typu - Slatiňany</a:t>
            </a:r>
            <a:endParaRPr lang="cs-CZ" dirty="0"/>
          </a:p>
        </p:txBody>
      </p:sp>
      <p:pic>
        <p:nvPicPr>
          <p:cNvPr id="4" name="Picture 2" descr="Hřebčín Slatiňany a starokladrubští vraníci – JaroslavSmékal.c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7638"/>
            <a:ext cx="8572500" cy="4822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7400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 rot="19443433">
            <a:off x="4320806" y="2496225"/>
            <a:ext cx="3311525" cy="1516062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b="1" kern="10" dirty="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Comic Sans MS"/>
              </a:rPr>
              <a:t>Průmysl</a:t>
            </a:r>
          </a:p>
        </p:txBody>
      </p:sp>
    </p:spTree>
    <p:extLst>
      <p:ext uri="{BB962C8B-B14F-4D97-AF65-F5344CB8AC3E}">
        <p14:creationId xmlns:p14="http://schemas.microsoft.com/office/powerpoint/2010/main" val="1823927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C:\Documents and Settings\Wercca\Plocha\obrázky\tepelna elektrarna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887" y="609600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WordArt 5"/>
          <p:cNvSpPr>
            <a:spLocks noChangeArrowheads="1" noChangeShapeType="1" noTextEdit="1"/>
          </p:cNvSpPr>
          <p:nvPr/>
        </p:nvSpPr>
        <p:spPr bwMode="auto">
          <a:xfrm>
            <a:off x="5360863" y="609600"/>
            <a:ext cx="2895600" cy="5334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b="1" kern="10" dirty="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DE009">
                        <a:gamma/>
                        <a:shade val="46275"/>
                        <a:invGamma/>
                      </a:srgbClr>
                    </a:gs>
                    <a:gs pos="50000">
                      <a:srgbClr val="FDE009"/>
                    </a:gs>
                    <a:gs pos="100000">
                      <a:srgbClr val="FDE009">
                        <a:gamma/>
                        <a:shade val="46275"/>
                        <a:invGamma/>
                      </a:srgbClr>
                    </a:gs>
                  </a:gsLst>
                  <a:lin ang="18900000" scaled="1"/>
                </a:gradFill>
                <a:latin typeface="Comic Sans MS"/>
              </a:rPr>
              <a:t>Chvaletice </a:t>
            </a:r>
          </a:p>
        </p:txBody>
      </p:sp>
      <p:pic>
        <p:nvPicPr>
          <p:cNvPr id="21" name="Picture 7" descr="C:\Documents and Settings\Wercca\Plocha\obrázky\barevne kovy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287" y="1295400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WordArt 8"/>
          <p:cNvSpPr>
            <a:spLocks noChangeArrowheads="1" noChangeShapeType="1" noTextEdit="1"/>
          </p:cNvSpPr>
          <p:nvPr/>
        </p:nvSpPr>
        <p:spPr bwMode="auto">
          <a:xfrm>
            <a:off x="4205287" y="1371600"/>
            <a:ext cx="2466975" cy="54768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b="1" kern="1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DE009">
                        <a:gamma/>
                        <a:shade val="46275"/>
                        <a:invGamma/>
                      </a:srgbClr>
                    </a:gs>
                    <a:gs pos="50000">
                      <a:srgbClr val="FDE009"/>
                    </a:gs>
                    <a:gs pos="100000">
                      <a:srgbClr val="FDE009">
                        <a:gamma/>
                        <a:shade val="46275"/>
                        <a:invGamma/>
                      </a:srgbClr>
                    </a:gs>
                  </a:gsLst>
                  <a:lin ang="18900000" scaled="1"/>
                </a:gradFill>
                <a:latin typeface="Comic Sans MS"/>
              </a:rPr>
              <a:t>Třemošnice</a:t>
            </a:r>
          </a:p>
        </p:txBody>
      </p:sp>
      <p:pic>
        <p:nvPicPr>
          <p:cNvPr id="23" name="Picture 9" descr="C:\Documents and Settings\Wercca\Plocha\obrázky\strojirenstvi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287" y="4648200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WordArt 10"/>
          <p:cNvSpPr>
            <a:spLocks noChangeArrowheads="1" noChangeShapeType="1" noTextEdit="1"/>
          </p:cNvSpPr>
          <p:nvPr/>
        </p:nvSpPr>
        <p:spPr bwMode="auto">
          <a:xfrm>
            <a:off x="1766887" y="4648200"/>
            <a:ext cx="2957513" cy="71437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b="1" kern="10" dirty="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Comic Sans MS"/>
              </a:rPr>
              <a:t>hojně rozšířen</a:t>
            </a:r>
          </a:p>
        </p:txBody>
      </p:sp>
      <p:pic>
        <p:nvPicPr>
          <p:cNvPr id="25" name="Picture 11" descr="C:\Documents and Settings\Wercca\Plocha\obrázky\autobusy.b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7" y="2971800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WordArt 12"/>
          <p:cNvSpPr>
            <a:spLocks noChangeArrowheads="1" noChangeShapeType="1" noTextEdit="1"/>
          </p:cNvSpPr>
          <p:nvPr/>
        </p:nvSpPr>
        <p:spPr bwMode="auto">
          <a:xfrm>
            <a:off x="2833687" y="3124200"/>
            <a:ext cx="2838450" cy="609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b="1" kern="1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DE009">
                        <a:gamma/>
                        <a:shade val="46275"/>
                        <a:invGamma/>
                      </a:srgbClr>
                    </a:gs>
                    <a:gs pos="50000">
                      <a:srgbClr val="FDE009"/>
                    </a:gs>
                    <a:gs pos="100000">
                      <a:srgbClr val="FDE009">
                        <a:gamma/>
                        <a:shade val="46275"/>
                        <a:invGamma/>
                      </a:srgbClr>
                    </a:gs>
                  </a:gsLst>
                  <a:lin ang="18900000" scaled="1"/>
                </a:gradFill>
                <a:latin typeface="Comic Sans MS"/>
              </a:rPr>
              <a:t>Vysoké Mýto</a:t>
            </a:r>
          </a:p>
        </p:txBody>
      </p:sp>
      <p:pic>
        <p:nvPicPr>
          <p:cNvPr id="27" name="Picture 13" descr="C:\Documents and Settings\Wercca\Plocha\obrázky\lode.bm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087" y="3810000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WordArt 14"/>
          <p:cNvSpPr>
            <a:spLocks noChangeArrowheads="1" noChangeShapeType="1" noTextEdit="1"/>
          </p:cNvSpPr>
          <p:nvPr/>
        </p:nvSpPr>
        <p:spPr bwMode="auto">
          <a:xfrm>
            <a:off x="3443287" y="2257425"/>
            <a:ext cx="2362200" cy="56197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b="1" kern="10" dirty="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DE009">
                        <a:gamma/>
                        <a:shade val="46275"/>
                        <a:invGamma/>
                      </a:srgbClr>
                    </a:gs>
                    <a:gs pos="50000">
                      <a:srgbClr val="FDE009"/>
                    </a:gs>
                    <a:gs pos="100000">
                      <a:srgbClr val="FDE009">
                        <a:gamma/>
                        <a:shade val="46275"/>
                        <a:invGamma/>
                      </a:srgbClr>
                    </a:gs>
                  </a:gsLst>
                  <a:lin ang="18900000" scaled="1"/>
                </a:gradFill>
                <a:latin typeface="Comic Sans MS"/>
              </a:rPr>
              <a:t>Pardubice</a:t>
            </a:r>
          </a:p>
        </p:txBody>
      </p:sp>
      <p:sp>
        <p:nvSpPr>
          <p:cNvPr id="30" name="WordArt 16"/>
          <p:cNvSpPr>
            <a:spLocks noChangeArrowheads="1" noChangeShapeType="1" noTextEdit="1"/>
          </p:cNvSpPr>
          <p:nvPr/>
        </p:nvSpPr>
        <p:spPr bwMode="auto">
          <a:xfrm>
            <a:off x="2224087" y="3886200"/>
            <a:ext cx="2438400" cy="54768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b="1" kern="1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DE009">
                        <a:gamma/>
                        <a:shade val="46275"/>
                        <a:invGamma/>
                      </a:srgbClr>
                    </a:gs>
                    <a:gs pos="50000">
                      <a:srgbClr val="FDE009"/>
                    </a:gs>
                    <a:gs pos="100000">
                      <a:srgbClr val="FDE009">
                        <a:gamma/>
                        <a:shade val="46275"/>
                        <a:invGamma/>
                      </a:srgbClr>
                    </a:gs>
                  </a:gsLst>
                  <a:lin ang="18900000" scaled="1"/>
                </a:gradFill>
                <a:latin typeface="Comic Sans MS"/>
              </a:rPr>
              <a:t>Chvaletice</a:t>
            </a:r>
          </a:p>
        </p:txBody>
      </p:sp>
      <p:pic>
        <p:nvPicPr>
          <p:cNvPr id="31" name="Picture 17" descr="C:\Documents and Settings\Wercca\Plocha\obrázky\chemicky.bm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670" y="2257425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2080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15888"/>
            <a:ext cx="8712968" cy="6192837"/>
          </a:xfrm>
        </p:spPr>
        <p:txBody>
          <a:bodyPr/>
          <a:lstStyle/>
          <a:p>
            <a:pPr marL="0" indent="0" algn="ctr" eaLnBrk="1" hangingPunct="1">
              <a:buFontTx/>
              <a:buNone/>
              <a:defRPr/>
            </a:pPr>
            <a:r>
              <a:rPr lang="cs-CZ" altLang="cs-CZ" sz="3600" b="1" dirty="0" smtClean="0">
                <a:solidFill>
                  <a:srgbClr val="FF0000"/>
                </a:solidFill>
              </a:rPr>
              <a:t>Základní informace</a:t>
            </a:r>
            <a:endParaRPr lang="cs-CZ" altLang="cs-CZ" sz="2800" b="1" dirty="0"/>
          </a:p>
          <a:p>
            <a:pPr eaLnBrk="1" hangingPunct="1">
              <a:buFontTx/>
              <a:buBlip>
                <a:blip r:embed="rId3"/>
              </a:buBlip>
              <a:defRPr/>
            </a:pPr>
            <a:r>
              <a:rPr lang="cs-CZ" altLang="cs-CZ" sz="2800" b="1" dirty="0" smtClean="0"/>
              <a:t>Krajské </a:t>
            </a:r>
            <a:r>
              <a:rPr lang="cs-CZ" altLang="cs-CZ" sz="2800" b="1" dirty="0" smtClean="0"/>
              <a:t>město: </a:t>
            </a:r>
            <a:r>
              <a:rPr lang="cs-CZ" altLang="cs-CZ" sz="2800" b="1" dirty="0"/>
              <a:t> </a:t>
            </a:r>
            <a:endParaRPr lang="cs-CZ" altLang="cs-CZ" sz="2800" b="1" dirty="0" smtClean="0"/>
          </a:p>
          <a:p>
            <a:pPr lvl="8">
              <a:buFontTx/>
              <a:buBlip>
                <a:blip r:embed="rId3"/>
              </a:buBlip>
              <a:defRPr/>
            </a:pPr>
            <a:r>
              <a:rPr lang="cs-CZ" altLang="cs-CZ" sz="2800" b="1" dirty="0" smtClean="0">
                <a:solidFill>
                  <a:srgbClr val="FF0000"/>
                </a:solidFill>
              </a:rPr>
              <a:t>Pardubice</a:t>
            </a:r>
            <a:endParaRPr lang="cs-CZ" altLang="cs-CZ" sz="2800" b="1" dirty="0" smtClean="0">
              <a:solidFill>
                <a:srgbClr val="FF0000"/>
              </a:solidFill>
            </a:endParaRPr>
          </a:p>
          <a:p>
            <a:pPr eaLnBrk="1" hangingPunct="1">
              <a:buFontTx/>
              <a:buBlip>
                <a:blip r:embed="rId3"/>
              </a:buBlip>
              <a:defRPr/>
            </a:pPr>
            <a:r>
              <a:rPr lang="cs-CZ" altLang="cs-CZ" sz="2800" b="1" dirty="0" smtClean="0"/>
              <a:t>Nejvyšší </a:t>
            </a:r>
            <a:r>
              <a:rPr lang="cs-CZ" altLang="cs-CZ" sz="2800" b="1" dirty="0" smtClean="0"/>
              <a:t>bod: </a:t>
            </a:r>
            <a:endParaRPr lang="cs-CZ" altLang="cs-CZ" sz="2800" b="1" dirty="0" smtClean="0"/>
          </a:p>
          <a:p>
            <a:pPr lvl="5">
              <a:buFontTx/>
              <a:buBlip>
                <a:blip r:embed="rId3"/>
              </a:buBlip>
              <a:defRPr/>
            </a:pPr>
            <a:r>
              <a:rPr lang="cs-CZ" altLang="cs-CZ" sz="1900" b="1" dirty="0" smtClean="0">
                <a:solidFill>
                  <a:srgbClr val="FF0000"/>
                </a:solidFill>
              </a:rPr>
              <a:t>Králický </a:t>
            </a:r>
            <a:r>
              <a:rPr lang="cs-CZ" altLang="cs-CZ" sz="1900" b="1" dirty="0" smtClean="0">
                <a:solidFill>
                  <a:srgbClr val="FF0000"/>
                </a:solidFill>
              </a:rPr>
              <a:t>Sněžník (1 424 m n. m.)</a:t>
            </a:r>
          </a:p>
          <a:p>
            <a:pPr eaLnBrk="1" hangingPunct="1">
              <a:buFontTx/>
              <a:buBlip>
                <a:blip r:embed="rId3"/>
              </a:buBlip>
              <a:defRPr/>
            </a:pPr>
            <a:r>
              <a:rPr lang="cs-CZ" altLang="cs-CZ" sz="2800" b="1" dirty="0" smtClean="0"/>
              <a:t>Počet okresů: 4</a:t>
            </a:r>
          </a:p>
          <a:p>
            <a:pPr lvl="1" eaLnBrk="1" hangingPunct="1">
              <a:buFontTx/>
              <a:buChar char="•"/>
              <a:defRPr/>
            </a:pPr>
            <a:r>
              <a:rPr lang="cs-CZ" altLang="cs-CZ" sz="2400" b="1" dirty="0" smtClean="0"/>
              <a:t>Pardubice</a:t>
            </a:r>
          </a:p>
          <a:p>
            <a:pPr lvl="1" eaLnBrk="1" hangingPunct="1">
              <a:buFontTx/>
              <a:buChar char="•"/>
              <a:defRPr/>
            </a:pPr>
            <a:r>
              <a:rPr lang="cs-CZ" altLang="cs-CZ" sz="2400" b="1" dirty="0" smtClean="0"/>
              <a:t>Chrudim</a:t>
            </a:r>
          </a:p>
          <a:p>
            <a:pPr lvl="1" eaLnBrk="1" hangingPunct="1">
              <a:buFontTx/>
              <a:buChar char="•"/>
              <a:defRPr/>
            </a:pPr>
            <a:r>
              <a:rPr lang="cs-CZ" altLang="cs-CZ" sz="2400" b="1" dirty="0" smtClean="0"/>
              <a:t>Svitavy</a:t>
            </a:r>
          </a:p>
          <a:p>
            <a:pPr lvl="1" eaLnBrk="1" hangingPunct="1">
              <a:buFontTx/>
              <a:buChar char="•"/>
              <a:defRPr/>
            </a:pPr>
            <a:r>
              <a:rPr lang="cs-CZ" altLang="cs-CZ" sz="2400" b="1" dirty="0" smtClean="0"/>
              <a:t>Ústí nad Orlicí</a:t>
            </a:r>
          </a:p>
          <a:p>
            <a:pPr eaLnBrk="1" hangingPunct="1">
              <a:defRPr/>
            </a:pPr>
            <a:endParaRPr lang="cs-CZ" altLang="cs-CZ" sz="2400" b="1" dirty="0" smtClean="0"/>
          </a:p>
        </p:txBody>
      </p:sp>
      <p:sp>
        <p:nvSpPr>
          <p:cNvPr id="3077" name="WordArt 5"/>
          <p:cNvSpPr>
            <a:spLocks noChangeArrowheads="1" noChangeShapeType="1" noTextEdit="1"/>
          </p:cNvSpPr>
          <p:nvPr/>
        </p:nvSpPr>
        <p:spPr bwMode="auto">
          <a:xfrm>
            <a:off x="468313" y="255588"/>
            <a:ext cx="7874000" cy="100806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cs-CZ" sz="2800" b="1" kern="10">
              <a:latin typeface="+mn-lt"/>
              <a:ea typeface="+mn-lt"/>
              <a:cs typeface="+mn-lt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313" y="3356992"/>
            <a:ext cx="3313112" cy="30067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625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0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0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0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build="p"/>
      <p:bldP spid="307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170" name="Picture 2" descr="Pardubický kraj. - ppt stáhnou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5" t="19103" r="16379" b="9632"/>
          <a:stretch/>
        </p:blipFill>
        <p:spPr bwMode="auto">
          <a:xfrm>
            <a:off x="251520" y="101598"/>
            <a:ext cx="8687550" cy="673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1623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4648200" y="228600"/>
            <a:ext cx="2514600" cy="84931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b="1" kern="1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50021">
                        <a:gamma/>
                        <a:shade val="46275"/>
                        <a:invGamma/>
                      </a:srgbClr>
                    </a:gs>
                    <a:gs pos="50000">
                      <a:srgbClr val="A50021"/>
                    </a:gs>
                    <a:gs pos="100000">
                      <a:srgbClr val="A50021">
                        <a:gamma/>
                        <a:shade val="46275"/>
                        <a:invGamma/>
                      </a:srgbClr>
                    </a:gs>
                  </a:gsLst>
                  <a:lin ang="18900000" scaled="1"/>
                </a:gradFill>
                <a:latin typeface="Comic Sans MS"/>
              </a:rPr>
              <a:t>Zámky</a:t>
            </a:r>
          </a:p>
        </p:txBody>
      </p:sp>
      <p:sp>
        <p:nvSpPr>
          <p:cNvPr id="5" name="WordArt 5"/>
          <p:cNvSpPr>
            <a:spLocks noChangeArrowheads="1" noChangeShapeType="1" noTextEdit="1"/>
          </p:cNvSpPr>
          <p:nvPr/>
        </p:nvSpPr>
        <p:spPr bwMode="auto">
          <a:xfrm>
            <a:off x="2819400" y="1295400"/>
            <a:ext cx="2157413" cy="609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b="1" kern="10" dirty="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DE009">
                        <a:gamma/>
                        <a:shade val="46275"/>
                        <a:invGamma/>
                      </a:srgbClr>
                    </a:gs>
                    <a:gs pos="50000">
                      <a:srgbClr val="FDE009"/>
                    </a:gs>
                    <a:gs pos="100000">
                      <a:srgbClr val="FDE009">
                        <a:gamma/>
                        <a:shade val="46275"/>
                        <a:invGamma/>
                      </a:srgbClr>
                    </a:gs>
                  </a:gsLst>
                  <a:lin ang="18900000" scaled="1"/>
                </a:gradFill>
                <a:latin typeface="Comic Sans MS"/>
              </a:rPr>
              <a:t>Litomyšl</a:t>
            </a:r>
          </a:p>
        </p:txBody>
      </p:sp>
      <p:pic>
        <p:nvPicPr>
          <p:cNvPr id="6" name="Picture 9" descr="C:\Documents and Settings\Wercca\Plocha\obrázky\zemepis\Litomysl za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219200"/>
            <a:ext cx="3124200" cy="219075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C:\Documents and Settings\Wercca\Plocha\obrázky\zemepis\perdubice za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209800"/>
            <a:ext cx="2743200" cy="200977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WordArt 11"/>
          <p:cNvSpPr>
            <a:spLocks noChangeArrowheads="1" noChangeShapeType="1" noTextEdit="1"/>
          </p:cNvSpPr>
          <p:nvPr/>
        </p:nvSpPr>
        <p:spPr bwMode="auto">
          <a:xfrm>
            <a:off x="4191000" y="3733800"/>
            <a:ext cx="2209800" cy="48577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b="1" kern="10" dirty="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DE009">
                        <a:gamma/>
                        <a:shade val="46275"/>
                        <a:invGamma/>
                      </a:srgbClr>
                    </a:gs>
                    <a:gs pos="50000">
                      <a:srgbClr val="FDE009"/>
                    </a:gs>
                    <a:gs pos="100000">
                      <a:srgbClr val="FDE009">
                        <a:gamma/>
                        <a:shade val="46275"/>
                        <a:invGamma/>
                      </a:srgbClr>
                    </a:gs>
                  </a:gsLst>
                  <a:lin ang="18900000" scaled="1"/>
                </a:gradFill>
                <a:latin typeface="Comic Sans MS"/>
              </a:rPr>
              <a:t>Pardubice</a:t>
            </a:r>
          </a:p>
        </p:txBody>
      </p:sp>
      <p:pic>
        <p:nvPicPr>
          <p:cNvPr id="9" name="Picture 12" descr="C:\Documents and Settings\Wercca\Plocha\obrázky\zemepis\chocen za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495800"/>
            <a:ext cx="2819400" cy="211455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WordArt 13"/>
          <p:cNvSpPr>
            <a:spLocks noChangeArrowheads="1" noChangeShapeType="1" noTextEdit="1"/>
          </p:cNvSpPr>
          <p:nvPr/>
        </p:nvSpPr>
        <p:spPr bwMode="auto">
          <a:xfrm>
            <a:off x="1676400" y="4724400"/>
            <a:ext cx="1524000" cy="48577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b="1" kern="10" dirty="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DE009">
                        <a:gamma/>
                        <a:shade val="46275"/>
                        <a:invGamma/>
                      </a:srgbClr>
                    </a:gs>
                    <a:gs pos="50000">
                      <a:srgbClr val="FDE009"/>
                    </a:gs>
                    <a:gs pos="100000">
                      <a:srgbClr val="FDE009">
                        <a:gamma/>
                        <a:shade val="46275"/>
                        <a:invGamma/>
                      </a:srgbClr>
                    </a:gs>
                  </a:gsLst>
                  <a:lin ang="18900000" scaled="1"/>
                </a:gradFill>
                <a:latin typeface="Comic Sans MS"/>
              </a:rPr>
              <a:t>Choceň</a:t>
            </a:r>
          </a:p>
        </p:txBody>
      </p:sp>
    </p:spTree>
    <p:extLst>
      <p:ext uri="{BB962C8B-B14F-4D97-AF65-F5344CB8AC3E}">
        <p14:creationId xmlns:p14="http://schemas.microsoft.com/office/powerpoint/2010/main" val="138167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9107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3733800" y="228600"/>
            <a:ext cx="5000625" cy="100647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b="1" kern="1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50021">
                        <a:gamma/>
                        <a:shade val="46275"/>
                        <a:invGamma/>
                      </a:srgbClr>
                    </a:gs>
                    <a:gs pos="50000">
                      <a:srgbClr val="A50021"/>
                    </a:gs>
                    <a:gs pos="100000">
                      <a:srgbClr val="A50021">
                        <a:gamma/>
                        <a:shade val="46275"/>
                        <a:invGamma/>
                      </a:srgbClr>
                    </a:gs>
                  </a:gsLst>
                  <a:lin ang="18900000" scaled="1"/>
                </a:gradFill>
                <a:latin typeface="Comic Sans MS"/>
              </a:rPr>
              <a:t>Hrady a zříceniny</a:t>
            </a:r>
          </a:p>
        </p:txBody>
      </p:sp>
      <p:pic>
        <p:nvPicPr>
          <p:cNvPr id="5" name="Picture 5" descr="C:\Documents and Settings\Wercca\Plocha\obrázky\zemepis\cimburk_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28600"/>
            <a:ext cx="2286000" cy="30480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WordArt 6"/>
          <p:cNvSpPr>
            <a:spLocks noChangeArrowheads="1" noChangeShapeType="1" noTextEdit="1"/>
          </p:cNvSpPr>
          <p:nvPr/>
        </p:nvSpPr>
        <p:spPr bwMode="auto">
          <a:xfrm>
            <a:off x="3581400" y="2362200"/>
            <a:ext cx="1933575" cy="47466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b="1" kern="10" dirty="0" err="1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DE009">
                        <a:gamma/>
                        <a:shade val="46275"/>
                        <a:invGamma/>
                      </a:srgbClr>
                    </a:gs>
                    <a:gs pos="50000">
                      <a:srgbClr val="FDE009"/>
                    </a:gs>
                    <a:gs pos="100000">
                      <a:srgbClr val="FDE009">
                        <a:gamma/>
                        <a:shade val="46275"/>
                        <a:invGamma/>
                      </a:srgbClr>
                    </a:gs>
                  </a:gsLst>
                  <a:lin ang="18900000" scaled="1"/>
                </a:gradFill>
                <a:latin typeface="Comic Sans MS"/>
              </a:rPr>
              <a:t>Cimburk</a:t>
            </a:r>
            <a:endParaRPr lang="cs-CZ" sz="3600" b="1" kern="10" dirty="0">
              <a:ln w="28575">
                <a:solidFill>
                  <a:srgbClr val="000000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FDE009">
                      <a:gamma/>
                      <a:shade val="46275"/>
                      <a:invGamma/>
                    </a:srgbClr>
                  </a:gs>
                  <a:gs pos="50000">
                    <a:srgbClr val="FDE009"/>
                  </a:gs>
                  <a:gs pos="100000">
                    <a:srgbClr val="FDE009">
                      <a:gamma/>
                      <a:shade val="46275"/>
                      <a:invGamma/>
                    </a:srgbClr>
                  </a:gs>
                </a:gsLst>
                <a:lin ang="18900000" scaled="1"/>
              </a:gradFill>
              <a:latin typeface="Comic Sans MS"/>
            </a:endParaRPr>
          </a:p>
        </p:txBody>
      </p:sp>
      <p:pic>
        <p:nvPicPr>
          <p:cNvPr id="7" name="Picture 7" descr="C:\Documents and Settings\Wercca\Plocha\obrázky\zemepis\kosumber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133600"/>
            <a:ext cx="3200400" cy="226377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WordArt 8"/>
          <p:cNvSpPr>
            <a:spLocks noChangeArrowheads="1" noChangeShapeType="1" noTextEdit="1"/>
          </p:cNvSpPr>
          <p:nvPr/>
        </p:nvSpPr>
        <p:spPr bwMode="auto">
          <a:xfrm>
            <a:off x="2971800" y="3733800"/>
            <a:ext cx="2514600" cy="457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b="1" kern="10" dirty="0" err="1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DE009">
                        <a:gamma/>
                        <a:shade val="46275"/>
                        <a:invGamma/>
                      </a:srgbClr>
                    </a:gs>
                    <a:gs pos="50000">
                      <a:srgbClr val="FDE009"/>
                    </a:gs>
                    <a:gs pos="100000">
                      <a:srgbClr val="FDE009">
                        <a:gamma/>
                        <a:shade val="46275"/>
                        <a:invGamma/>
                      </a:srgbClr>
                    </a:gs>
                  </a:gsLst>
                  <a:lin ang="18900000" scaled="1"/>
                </a:gradFill>
                <a:latin typeface="Comic Sans MS"/>
              </a:rPr>
              <a:t>Košumberk</a:t>
            </a:r>
            <a:endParaRPr lang="cs-CZ" sz="3600" b="1" kern="10" dirty="0">
              <a:ln w="28575">
                <a:solidFill>
                  <a:srgbClr val="000000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FDE009">
                      <a:gamma/>
                      <a:shade val="46275"/>
                      <a:invGamma/>
                    </a:srgbClr>
                  </a:gs>
                  <a:gs pos="50000">
                    <a:srgbClr val="FDE009"/>
                  </a:gs>
                  <a:gs pos="100000">
                    <a:srgbClr val="FDE009">
                      <a:gamma/>
                      <a:shade val="46275"/>
                      <a:invGamma/>
                    </a:srgbClr>
                  </a:gs>
                </a:gsLst>
                <a:lin ang="18900000" scaled="1"/>
              </a:gradFill>
              <a:latin typeface="Comic Sans MS"/>
            </a:endParaRPr>
          </a:p>
        </p:txBody>
      </p:sp>
      <p:pic>
        <p:nvPicPr>
          <p:cNvPr id="9" name="Picture 9" descr="C:\Documents and Settings\Wercca\Plocha\obrázky\zemepis\kunetic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72000"/>
            <a:ext cx="3143250" cy="207962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WordArt 10"/>
          <p:cNvSpPr>
            <a:spLocks noChangeArrowheads="1" noChangeShapeType="1" noTextEdit="1"/>
          </p:cNvSpPr>
          <p:nvPr/>
        </p:nvSpPr>
        <p:spPr bwMode="auto">
          <a:xfrm>
            <a:off x="3505200" y="5334000"/>
            <a:ext cx="2590800" cy="1143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b="1" kern="10" dirty="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DE009">
                        <a:gamma/>
                        <a:shade val="46275"/>
                        <a:invGamma/>
                      </a:srgbClr>
                    </a:gs>
                    <a:gs pos="50000">
                      <a:srgbClr val="FDE009"/>
                    </a:gs>
                    <a:gs pos="100000">
                      <a:srgbClr val="FDE009">
                        <a:gamma/>
                        <a:shade val="46275"/>
                        <a:invGamma/>
                      </a:srgbClr>
                    </a:gs>
                  </a:gsLst>
                  <a:lin ang="18900000" scaled="1"/>
                </a:gradFill>
                <a:latin typeface="Comic Sans MS"/>
              </a:rPr>
              <a:t>Kunětická</a:t>
            </a:r>
          </a:p>
          <a:p>
            <a:pPr algn="ctr"/>
            <a:r>
              <a:rPr lang="cs-CZ" sz="3600" b="1" kern="10" dirty="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DE009">
                        <a:gamma/>
                        <a:shade val="46275"/>
                        <a:invGamma/>
                      </a:srgbClr>
                    </a:gs>
                    <a:gs pos="50000">
                      <a:srgbClr val="FDE009"/>
                    </a:gs>
                    <a:gs pos="100000">
                      <a:srgbClr val="FDE009">
                        <a:gamma/>
                        <a:shade val="46275"/>
                        <a:invGamma/>
                      </a:srgbClr>
                    </a:gs>
                  </a:gsLst>
                  <a:lin ang="18900000" scaled="1"/>
                </a:gradFill>
                <a:latin typeface="Comic Sans MS"/>
              </a:rPr>
              <a:t>hora</a:t>
            </a:r>
          </a:p>
        </p:txBody>
      </p:sp>
    </p:spTree>
    <p:extLst>
      <p:ext uri="{BB962C8B-B14F-4D97-AF65-F5344CB8AC3E}">
        <p14:creationId xmlns:p14="http://schemas.microsoft.com/office/powerpoint/2010/main" val="2794934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C:\Documents and Settings\Wercca\Plocha\obrázky\zemepis\lansper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28600"/>
            <a:ext cx="2540000" cy="15240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5"/>
          <p:cNvSpPr>
            <a:spLocks noChangeArrowheads="1" noChangeShapeType="1" noTextEdit="1"/>
          </p:cNvSpPr>
          <p:nvPr/>
        </p:nvSpPr>
        <p:spPr bwMode="auto">
          <a:xfrm>
            <a:off x="5943600" y="228600"/>
            <a:ext cx="2114550" cy="63817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b="1" kern="10" dirty="0" err="1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DE009">
                        <a:gamma/>
                        <a:shade val="46275"/>
                        <a:invGamma/>
                      </a:srgbClr>
                    </a:gs>
                    <a:gs pos="50000">
                      <a:srgbClr val="FDE009"/>
                    </a:gs>
                    <a:gs pos="100000">
                      <a:srgbClr val="FDE009">
                        <a:gamma/>
                        <a:shade val="46275"/>
                        <a:invGamma/>
                      </a:srgbClr>
                    </a:gs>
                  </a:gsLst>
                  <a:lin ang="18900000" scaled="1"/>
                </a:gradFill>
                <a:latin typeface="Comic Sans MS"/>
              </a:rPr>
              <a:t>Lanšperk</a:t>
            </a:r>
            <a:endParaRPr lang="cs-CZ" sz="3600" b="1" kern="10" dirty="0">
              <a:ln w="28575">
                <a:solidFill>
                  <a:srgbClr val="000000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FDE009">
                      <a:gamma/>
                      <a:shade val="46275"/>
                      <a:invGamma/>
                    </a:srgbClr>
                  </a:gs>
                  <a:gs pos="50000">
                    <a:srgbClr val="FDE009"/>
                  </a:gs>
                  <a:gs pos="100000">
                    <a:srgbClr val="FDE009">
                      <a:gamma/>
                      <a:shade val="46275"/>
                      <a:invGamma/>
                    </a:srgbClr>
                  </a:gs>
                </a:gsLst>
                <a:lin ang="18900000" scaled="1"/>
              </a:gradFill>
              <a:latin typeface="Comic Sans MS"/>
            </a:endParaRPr>
          </a:p>
        </p:txBody>
      </p:sp>
      <p:pic>
        <p:nvPicPr>
          <p:cNvPr id="13" name="Picture 6" descr="C:\Documents and Settings\Wercca\Plocha\obrázky\zemepis\ohe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981200"/>
            <a:ext cx="2514600" cy="165735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WordArt 7"/>
          <p:cNvSpPr>
            <a:spLocks noChangeArrowheads="1" noChangeShapeType="1" noTextEdit="1"/>
          </p:cNvSpPr>
          <p:nvPr/>
        </p:nvSpPr>
        <p:spPr bwMode="auto">
          <a:xfrm>
            <a:off x="4648200" y="2057400"/>
            <a:ext cx="1338263" cy="46831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b="1" kern="10" dirty="0" err="1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DE009">
                        <a:gamma/>
                        <a:shade val="46275"/>
                        <a:invGamma/>
                      </a:srgbClr>
                    </a:gs>
                    <a:gs pos="50000">
                      <a:srgbClr val="FDE009"/>
                    </a:gs>
                    <a:gs pos="100000">
                      <a:srgbClr val="FDE009">
                        <a:gamma/>
                        <a:shade val="46275"/>
                        <a:invGamma/>
                      </a:srgbClr>
                    </a:gs>
                  </a:gsLst>
                  <a:lin ang="18900000" scaled="1"/>
                </a:gradFill>
                <a:latin typeface="Comic Sans MS"/>
              </a:rPr>
              <a:t>Oheb</a:t>
            </a:r>
            <a:endParaRPr lang="cs-CZ" sz="3600" b="1" kern="10" dirty="0">
              <a:ln w="28575">
                <a:solidFill>
                  <a:srgbClr val="000000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FDE009">
                      <a:gamma/>
                      <a:shade val="46275"/>
                      <a:invGamma/>
                    </a:srgbClr>
                  </a:gs>
                  <a:gs pos="50000">
                    <a:srgbClr val="FDE009"/>
                  </a:gs>
                  <a:gs pos="100000">
                    <a:srgbClr val="FDE009">
                      <a:gamma/>
                      <a:shade val="46275"/>
                      <a:invGamma/>
                    </a:srgbClr>
                  </a:gs>
                </a:gsLst>
                <a:lin ang="18900000" scaled="1"/>
              </a:gradFill>
              <a:latin typeface="Comic Sans MS"/>
            </a:endParaRPr>
          </a:p>
        </p:txBody>
      </p:sp>
      <p:pic>
        <p:nvPicPr>
          <p:cNvPr id="15" name="Picture 8" descr="C:\Documents and Settings\Wercca\Plocha\obrázky\zemepis\Rabštejne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86000"/>
            <a:ext cx="2743200" cy="204787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WordArt 9"/>
          <p:cNvSpPr>
            <a:spLocks noChangeArrowheads="1" noChangeShapeType="1" noTextEdit="1"/>
          </p:cNvSpPr>
          <p:nvPr/>
        </p:nvSpPr>
        <p:spPr bwMode="auto">
          <a:xfrm>
            <a:off x="3505200" y="3733800"/>
            <a:ext cx="2667000" cy="63817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b="1" kern="10" dirty="0" smtClean="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DE009">
                        <a:gamma/>
                        <a:shade val="46275"/>
                        <a:invGamma/>
                      </a:srgbClr>
                    </a:gs>
                    <a:gs pos="50000">
                      <a:srgbClr val="FDE009"/>
                    </a:gs>
                    <a:gs pos="100000">
                      <a:srgbClr val="FDE009">
                        <a:gamma/>
                        <a:shade val="46275"/>
                        <a:invGamma/>
                      </a:srgbClr>
                    </a:gs>
                  </a:gsLst>
                  <a:lin ang="18900000" scaled="1"/>
                </a:gradFill>
                <a:latin typeface="Comic Sans MS"/>
              </a:rPr>
              <a:t>Rabštejn</a:t>
            </a:r>
            <a:endParaRPr lang="cs-CZ" sz="3600" b="1" kern="10" dirty="0">
              <a:ln w="28575">
                <a:solidFill>
                  <a:srgbClr val="000000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FDE009">
                      <a:gamma/>
                      <a:shade val="46275"/>
                      <a:invGamma/>
                    </a:srgbClr>
                  </a:gs>
                  <a:gs pos="50000">
                    <a:srgbClr val="FDE009"/>
                  </a:gs>
                  <a:gs pos="100000">
                    <a:srgbClr val="FDE009">
                      <a:gamma/>
                      <a:shade val="46275"/>
                      <a:invGamma/>
                    </a:srgbClr>
                  </a:gs>
                </a:gsLst>
                <a:lin ang="18900000" scaled="1"/>
              </a:gradFill>
              <a:latin typeface="Comic Sans MS"/>
            </a:endParaRPr>
          </a:p>
        </p:txBody>
      </p:sp>
      <p:pic>
        <p:nvPicPr>
          <p:cNvPr id="17" name="Picture 10" descr="C:\Documents and Settings\Wercca\Plocha\obrázky\zemepis\Svojanov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419600"/>
            <a:ext cx="1497013" cy="22098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WordArt 11"/>
          <p:cNvSpPr>
            <a:spLocks noChangeArrowheads="1" noChangeShapeType="1" noTextEdit="1"/>
          </p:cNvSpPr>
          <p:nvPr/>
        </p:nvSpPr>
        <p:spPr bwMode="auto">
          <a:xfrm>
            <a:off x="1905000" y="5638800"/>
            <a:ext cx="2133600" cy="63817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b="1" kern="10" dirty="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DE009">
                        <a:gamma/>
                        <a:shade val="46275"/>
                        <a:invGamma/>
                      </a:srgbClr>
                    </a:gs>
                    <a:gs pos="50000">
                      <a:srgbClr val="FDE009"/>
                    </a:gs>
                    <a:gs pos="100000">
                      <a:srgbClr val="FDE009">
                        <a:gamma/>
                        <a:shade val="46275"/>
                        <a:invGamma/>
                      </a:srgbClr>
                    </a:gs>
                  </a:gsLst>
                  <a:lin ang="18900000" scaled="1"/>
                </a:gradFill>
                <a:latin typeface="Comic Sans MS"/>
              </a:rPr>
              <a:t>Svojanov</a:t>
            </a:r>
          </a:p>
        </p:txBody>
      </p:sp>
    </p:spTree>
    <p:extLst>
      <p:ext uri="{BB962C8B-B14F-4D97-AF65-F5344CB8AC3E}">
        <p14:creationId xmlns:p14="http://schemas.microsoft.com/office/powerpoint/2010/main" val="741947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6" grpId="0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Documents and Settings\Wercca\Plocha\obrázky\zemepis\ciheln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0"/>
            <a:ext cx="3733800" cy="280035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WordArt 5"/>
          <p:cNvSpPr>
            <a:spLocks noChangeArrowheads="1" noChangeShapeType="1" noTextEdit="1"/>
          </p:cNvSpPr>
          <p:nvPr/>
        </p:nvSpPr>
        <p:spPr bwMode="auto">
          <a:xfrm>
            <a:off x="4267200" y="3124200"/>
            <a:ext cx="1752600" cy="62706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b="1" kern="10" dirty="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DE009">
                        <a:gamma/>
                        <a:shade val="46275"/>
                        <a:invGamma/>
                      </a:srgbClr>
                    </a:gs>
                    <a:gs pos="50000">
                      <a:srgbClr val="FDE009"/>
                    </a:gs>
                    <a:gs pos="100000">
                      <a:srgbClr val="FDE009">
                        <a:gamma/>
                        <a:shade val="46275"/>
                        <a:invGamma/>
                      </a:srgbClr>
                    </a:gs>
                  </a:gsLst>
                  <a:lin ang="18900000" scaled="1"/>
                </a:gradFill>
                <a:latin typeface="Comic Sans MS"/>
              </a:rPr>
              <a:t>Cihelna</a:t>
            </a:r>
          </a:p>
        </p:txBody>
      </p:sp>
      <p:sp>
        <p:nvSpPr>
          <p:cNvPr id="6" name="WordArt 8"/>
          <p:cNvSpPr>
            <a:spLocks noChangeArrowheads="1" noChangeShapeType="1" noTextEdit="1"/>
          </p:cNvSpPr>
          <p:nvPr/>
        </p:nvSpPr>
        <p:spPr bwMode="auto">
          <a:xfrm>
            <a:off x="1143000" y="457200"/>
            <a:ext cx="4038600" cy="1371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b="1" kern="10" dirty="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DE009">
                        <a:gamma/>
                        <a:shade val="46275"/>
                        <a:invGamma/>
                      </a:srgbClr>
                    </a:gs>
                    <a:gs pos="50000">
                      <a:srgbClr val="FDE009"/>
                    </a:gs>
                    <a:gs pos="100000">
                      <a:srgbClr val="FDE009">
                        <a:gamma/>
                        <a:shade val="46275"/>
                        <a:invGamma/>
                      </a:srgbClr>
                    </a:gs>
                  </a:gsLst>
                  <a:lin ang="18900000" scaled="1"/>
                </a:gradFill>
                <a:latin typeface="Comic Sans MS"/>
              </a:rPr>
              <a:t>Plochodrážní závody</a:t>
            </a:r>
          </a:p>
          <a:p>
            <a:pPr algn="ctr"/>
            <a:r>
              <a:rPr lang="cs-CZ" sz="3600" b="1" kern="10" dirty="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DE009">
                        <a:gamma/>
                        <a:shade val="46275"/>
                        <a:invGamma/>
                      </a:srgbClr>
                    </a:gs>
                    <a:gs pos="50000">
                      <a:srgbClr val="FDE009"/>
                    </a:gs>
                    <a:gs pos="100000">
                      <a:srgbClr val="FDE009">
                        <a:gamma/>
                        <a:shade val="46275"/>
                        <a:invGamma/>
                      </a:srgbClr>
                    </a:gs>
                  </a:gsLst>
                  <a:lin ang="18900000" scaled="1"/>
                </a:gradFill>
                <a:latin typeface="Comic Sans MS"/>
              </a:rPr>
              <a:t>Zlatá přilba</a:t>
            </a:r>
          </a:p>
        </p:txBody>
      </p:sp>
      <p:pic>
        <p:nvPicPr>
          <p:cNvPr id="7" name="Picture 9" descr="C:\Documents and Settings\Wercca\Plocha\obrázky\zemepis\plochadrah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04800"/>
            <a:ext cx="3533775" cy="2446338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C:\Documents and Settings\Wercca\Plocha\obrázky\zemepis\velka pardubick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114800"/>
            <a:ext cx="3657600" cy="2446338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WordArt 11"/>
          <p:cNvSpPr>
            <a:spLocks noChangeArrowheads="1" noChangeShapeType="1" noTextEdit="1"/>
          </p:cNvSpPr>
          <p:nvPr/>
        </p:nvSpPr>
        <p:spPr bwMode="auto">
          <a:xfrm>
            <a:off x="1066800" y="5638800"/>
            <a:ext cx="3962400" cy="762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b="1" kern="10" dirty="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DE009">
                        <a:gamma/>
                        <a:shade val="46275"/>
                        <a:invGamma/>
                      </a:srgbClr>
                    </a:gs>
                    <a:gs pos="50000">
                      <a:srgbClr val="FDE009"/>
                    </a:gs>
                    <a:gs pos="100000">
                      <a:srgbClr val="FDE009">
                        <a:gamma/>
                        <a:shade val="46275"/>
                        <a:invGamma/>
                      </a:srgbClr>
                    </a:gs>
                  </a:gsLst>
                  <a:lin ang="18900000" scaled="1"/>
                </a:gradFill>
                <a:latin typeface="Comic Sans MS"/>
              </a:rPr>
              <a:t>Velká pardubická</a:t>
            </a:r>
          </a:p>
        </p:txBody>
      </p:sp>
    </p:spTree>
    <p:extLst>
      <p:ext uri="{BB962C8B-B14F-4D97-AF65-F5344CB8AC3E}">
        <p14:creationId xmlns:p14="http://schemas.microsoft.com/office/powerpoint/2010/main" val="1073811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66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46856" y="43209"/>
            <a:ext cx="8229600" cy="5834063"/>
          </a:xfrm>
          <a:prstGeom prst="rect">
            <a:avLst/>
          </a:prstGeom>
          <a:noFill/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>
              <a:buFontTx/>
              <a:buNone/>
              <a:defRPr/>
            </a:pPr>
            <a:r>
              <a:rPr lang="cs-CZ" altLang="cs-CZ" sz="2800" b="1" dirty="0" smtClean="0">
                <a:solidFill>
                  <a:srgbClr val="D812A4"/>
                </a:solidFill>
              </a:rPr>
              <a:t>.</a:t>
            </a:r>
            <a:endParaRPr lang="cs-CZ" altLang="cs-CZ" sz="2800" b="1" dirty="0" smtClean="0">
              <a:solidFill>
                <a:srgbClr val="D812A4"/>
              </a:solidFill>
            </a:endParaRPr>
          </a:p>
          <a:p>
            <a:pPr>
              <a:buFontTx/>
              <a:buNone/>
              <a:defRPr/>
            </a:pPr>
            <a:endParaRPr lang="cs-CZ" altLang="cs-CZ" sz="28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020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323528" y="476672"/>
            <a:ext cx="8229600" cy="4525963"/>
          </a:xfrm>
        </p:spPr>
        <p:txBody>
          <a:bodyPr/>
          <a:lstStyle/>
          <a:p>
            <a:pPr marL="0" indent="0" algn="ctr">
              <a:buFontTx/>
              <a:buNone/>
              <a:defRPr/>
            </a:pPr>
            <a:r>
              <a:rPr lang="cs-CZ" altLang="cs-CZ" sz="4000" dirty="0">
                <a:solidFill>
                  <a:srgbClr val="FF0000"/>
                </a:solidFill>
              </a:rPr>
              <a:t>Pardubický perník</a:t>
            </a:r>
            <a:endParaRPr lang="cs-CZ" altLang="cs-CZ" sz="2400" dirty="0">
              <a:solidFill>
                <a:srgbClr val="FF0000"/>
              </a:solidFill>
            </a:endParaRPr>
          </a:p>
          <a:p>
            <a:pPr>
              <a:buFontTx/>
              <a:buBlip>
                <a:blip r:embed="rId2"/>
              </a:buBlip>
              <a:defRPr/>
            </a:pPr>
            <a:r>
              <a:rPr lang="cs-CZ" altLang="cs-CZ" sz="2400" dirty="0">
                <a:solidFill>
                  <a:srgbClr val="FF0000"/>
                </a:solidFill>
              </a:rPr>
              <a:t>Výroba perníku se v Pardubicích traduje už od 15. století, avšak sláva pardubického perníku je novodobou záležitostí.</a:t>
            </a:r>
          </a:p>
          <a:p>
            <a:pPr>
              <a:buFontTx/>
              <a:buBlip>
                <a:blip r:embed="rId2"/>
              </a:buBlip>
              <a:defRPr/>
            </a:pPr>
            <a:r>
              <a:rPr lang="cs-CZ" altLang="cs-CZ" sz="2400" dirty="0">
                <a:solidFill>
                  <a:srgbClr val="FF0000"/>
                </a:solidFill>
              </a:rPr>
              <a:t>Právo vyrábět perník potvrdila v roce 1756 rakouská císařovna Marie Terezie.</a:t>
            </a:r>
          </a:p>
          <a:p>
            <a:pPr>
              <a:buFontTx/>
              <a:buBlip>
                <a:blip r:embed="rId2"/>
              </a:buBlip>
              <a:defRPr/>
            </a:pPr>
            <a:r>
              <a:rPr lang="cs-CZ" altLang="cs-CZ" sz="2400" dirty="0">
                <a:solidFill>
                  <a:srgbClr val="FF0000"/>
                </a:solidFill>
              </a:rPr>
              <a:t>Na přelomu 19. a 20. století vznikaly továrny a výrobny perníků</a:t>
            </a:r>
            <a:r>
              <a:rPr lang="cs-CZ" altLang="cs-CZ" sz="2400" b="1" dirty="0">
                <a:solidFill>
                  <a:srgbClr val="D812A4"/>
                </a:solidFill>
              </a:rPr>
              <a:t>.</a:t>
            </a:r>
          </a:p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573016"/>
            <a:ext cx="4917232" cy="313883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7715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Emil Holub - cestovatel</a:t>
            </a: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Rodáci</a:t>
            </a:r>
            <a:endParaRPr lang="cs-CZ" dirty="0"/>
          </a:p>
        </p:txBody>
      </p:sp>
      <p:pic>
        <p:nvPicPr>
          <p:cNvPr id="9218" name="Picture 2" descr="Emil Holu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037808"/>
            <a:ext cx="4158381" cy="5795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9166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45860" y="1628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Roman Šebrle</a:t>
            </a:r>
            <a:r>
              <a:rPr lang="cs-CZ" dirty="0"/>
              <a:t/>
            </a:r>
            <a:br>
              <a:rPr lang="cs-CZ" dirty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/>
              <a:t/>
            </a:r>
            <a:br>
              <a:rPr lang="cs-CZ" dirty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Dominik Hašek</a:t>
            </a:r>
            <a:endParaRPr lang="cs-CZ" dirty="0"/>
          </a:p>
        </p:txBody>
      </p:sp>
      <p:pic>
        <p:nvPicPr>
          <p:cNvPr id="10242" name="Picture 2" descr="20090819 Roman Serb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77204"/>
            <a:ext cx="3312368" cy="2208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GALERIE: Dominátor a tajemství jeho úspěchu: Kdy mi docvaklo, že nebudu  špatný | FOTO 26 | iSportLIFE | iSport.cz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140968"/>
            <a:ext cx="4096261" cy="323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4116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oubor:Pardubicky kraj.sv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81" y="787400"/>
            <a:ext cx="8929688" cy="511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331640" y="260648"/>
            <a:ext cx="6624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S kterými kraji sousedí Pardubický kraj?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432875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11"/>
          <p:cNvSpPr>
            <a:spLocks noChangeArrowheads="1" noChangeShapeType="1" noTextEdit="1"/>
          </p:cNvSpPr>
          <p:nvPr/>
        </p:nvSpPr>
        <p:spPr bwMode="auto">
          <a:xfrm rot="18184972">
            <a:off x="1204913" y="2119313"/>
            <a:ext cx="6386512" cy="2601912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b="1" kern="1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50021">
                        <a:gamma/>
                        <a:shade val="46275"/>
                        <a:invGamma/>
                      </a:srgbClr>
                    </a:gs>
                    <a:gs pos="50000">
                      <a:srgbClr val="A50021"/>
                    </a:gs>
                    <a:gs pos="100000">
                      <a:srgbClr val="A50021">
                        <a:gamma/>
                        <a:shade val="46275"/>
                        <a:invGamma/>
                      </a:srgbClr>
                    </a:gs>
                  </a:gsLst>
                  <a:lin ang="715028" scaled="1"/>
                </a:gradFill>
                <a:latin typeface="Comic Sans MS"/>
              </a:rPr>
              <a:t>NAVŠTIVTE</a:t>
            </a:r>
          </a:p>
          <a:p>
            <a:pPr algn="ctr"/>
            <a:r>
              <a:rPr lang="cs-CZ" sz="3600" b="1" kern="1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50021">
                        <a:gamma/>
                        <a:shade val="46275"/>
                        <a:invGamma/>
                      </a:srgbClr>
                    </a:gs>
                    <a:gs pos="50000">
                      <a:srgbClr val="A50021"/>
                    </a:gs>
                    <a:gs pos="100000">
                      <a:srgbClr val="A50021">
                        <a:gamma/>
                        <a:shade val="46275"/>
                        <a:invGamma/>
                      </a:srgbClr>
                    </a:gs>
                  </a:gsLst>
                  <a:lin ang="715028" scaled="1"/>
                </a:gradFill>
                <a:latin typeface="Comic Sans MS"/>
              </a:rPr>
              <a:t>PARDUBICKÝ KRAJ</a:t>
            </a:r>
          </a:p>
        </p:txBody>
      </p:sp>
      <p:pic>
        <p:nvPicPr>
          <p:cNvPr id="5" name="Picture 12" descr="C:\Documents and Settings\Wercca\Plocha\obrázky\zemepis\divadloPardubic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28600"/>
            <a:ext cx="1022350" cy="1295400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3" descr="C:\Documents and Settings\Wercca\Plocha\obrázky\zemepis\hermanuv meste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733800"/>
            <a:ext cx="1638300" cy="1223963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4" descr="C:\Documents and Settings\Wercca\Plocha\obrázky\zemepis\kraliky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505200"/>
            <a:ext cx="1314450" cy="1752600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7" descr="C:\Documents and Settings\Wercca\Plocha\obrázky\zemepis\Litomysl za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5257800"/>
            <a:ext cx="2038350" cy="1428750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1" descr="C:\Documents and Settings\Wercca\Plocha\obrázky\chrudim\100_002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828800"/>
            <a:ext cx="1828800" cy="1357313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2" descr="C:\Documents and Settings\Wercca\Plocha\obrázky\chrudim\100_002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3352800"/>
            <a:ext cx="1244600" cy="16764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3" descr="C:\Documents and Settings\Wercca\Plocha\obrázky\vez.bmp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1106488" cy="20574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4" descr="C:\Documents and Settings\Wercca\Plocha\obrázky\jmeli.bmp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8600"/>
            <a:ext cx="947738" cy="20574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5" descr="C:\Documents and Settings\Wercca\Plocha\obrázky\kun2.bmp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28600"/>
            <a:ext cx="1533525" cy="140335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6" descr="C:\Documents and Settings\Wercca\Plocha\obrázky\kun socha.bmp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5105400"/>
            <a:ext cx="1250950" cy="1552575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7" descr="C:\Documents and Settings\Wercca\Plocha\obrázky\orsej.bmp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410200"/>
            <a:ext cx="1246188" cy="12954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8" descr="C:\Documents and Settings\Wercca\Plocha\obrázky\park.bmp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438400"/>
            <a:ext cx="2438400" cy="911225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2906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251520" y="260648"/>
            <a:ext cx="8424936" cy="6264696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altLang="cs-CZ" sz="2100" b="1" u="sng" dirty="0" smtClean="0"/>
              <a:t>Zdroje obrázků: </a:t>
            </a:r>
          </a:p>
          <a:p>
            <a:pPr>
              <a:lnSpc>
                <a:spcPct val="80000"/>
              </a:lnSpc>
            </a:pPr>
            <a:r>
              <a:rPr lang="cs-CZ" altLang="cs-CZ" sz="2100" dirty="0" smtClean="0"/>
              <a:t>Kunětická Hora: </a:t>
            </a:r>
            <a:r>
              <a:rPr lang="cs-CZ" sz="2400" dirty="0" smtClean="0">
                <a:hlinkClick r:id="rId2"/>
              </a:rPr>
              <a:t>www.fotozletadla.cz</a:t>
            </a:r>
            <a:endParaRPr lang="cs-CZ" sz="2400" dirty="0" smtClean="0"/>
          </a:p>
          <a:p>
            <a:pPr>
              <a:lnSpc>
                <a:spcPct val="80000"/>
              </a:lnSpc>
            </a:pPr>
            <a:r>
              <a:rPr lang="cs-CZ" sz="2400" dirty="0"/>
              <a:t>Pardubice: </a:t>
            </a:r>
            <a:r>
              <a:rPr lang="cs-CZ" sz="2400" dirty="0">
                <a:hlinkClick r:id="rId3"/>
              </a:rPr>
              <a:t>http://stredovek.com</a:t>
            </a:r>
            <a:r>
              <a:rPr lang="cs-CZ" sz="2400" dirty="0" smtClean="0">
                <a:hlinkClick r:id="rId3"/>
              </a:rPr>
              <a:t>/</a:t>
            </a:r>
            <a:endParaRPr lang="cs-CZ" sz="2400" dirty="0" smtClean="0"/>
          </a:p>
          <a:p>
            <a:pPr>
              <a:lnSpc>
                <a:spcPct val="80000"/>
              </a:lnSpc>
            </a:pPr>
            <a:r>
              <a:rPr lang="cs-CZ" sz="2400" dirty="0"/>
              <a:t>Chrudim: </a:t>
            </a:r>
            <a:r>
              <a:rPr lang="cs-CZ" sz="2400" dirty="0">
                <a:hlinkClick r:id="rId4"/>
              </a:rPr>
              <a:t>http://www.vennamesta.cz/16/Chrudim</a:t>
            </a:r>
            <a:r>
              <a:rPr lang="cs-CZ" sz="2400" dirty="0" smtClean="0">
                <a:hlinkClick r:id="rId4"/>
              </a:rPr>
              <a:t>/</a:t>
            </a:r>
            <a:endParaRPr lang="cs-CZ" sz="2400" dirty="0" smtClean="0"/>
          </a:p>
          <a:p>
            <a:pPr>
              <a:lnSpc>
                <a:spcPct val="80000"/>
              </a:lnSpc>
            </a:pPr>
            <a:r>
              <a:rPr lang="cs-CZ" sz="2400" dirty="0" smtClean="0"/>
              <a:t>Svitavy: </a:t>
            </a:r>
            <a:r>
              <a:rPr lang="cs-CZ" sz="2400" dirty="0">
                <a:hlinkClick r:id="rId5"/>
              </a:rPr>
              <a:t>http://www.ceskomoravskepomezi.cz/svitavy</a:t>
            </a:r>
            <a:r>
              <a:rPr lang="cs-CZ" sz="2400" dirty="0" smtClean="0">
                <a:hlinkClick r:id="rId5"/>
              </a:rPr>
              <a:t>/</a:t>
            </a:r>
            <a:endParaRPr lang="cs-CZ" sz="2400" dirty="0" smtClean="0"/>
          </a:p>
          <a:p>
            <a:pPr>
              <a:lnSpc>
                <a:spcPct val="80000"/>
              </a:lnSpc>
            </a:pPr>
            <a:r>
              <a:rPr lang="cs-CZ" sz="2400" dirty="0" smtClean="0"/>
              <a:t>Ústí </a:t>
            </a:r>
            <a:r>
              <a:rPr lang="cs-CZ" sz="2400" dirty="0"/>
              <a:t>nad Orlicí: </a:t>
            </a:r>
            <a:r>
              <a:rPr lang="cs-CZ" sz="2400" dirty="0">
                <a:hlinkClick r:id="rId6"/>
              </a:rPr>
              <a:t>http://</a:t>
            </a:r>
            <a:r>
              <a:rPr lang="cs-CZ" sz="2400" dirty="0" smtClean="0">
                <a:hlinkClick r:id="rId6"/>
              </a:rPr>
              <a:t>www.ods.cz/os.usti.nad.orlici/ms.usti-nad-orlici</a:t>
            </a:r>
            <a:endParaRPr lang="cs-CZ" sz="2400" dirty="0" smtClean="0"/>
          </a:p>
          <a:p>
            <a:pPr>
              <a:lnSpc>
                <a:spcPct val="80000"/>
              </a:lnSpc>
            </a:pPr>
            <a:r>
              <a:rPr lang="cs-CZ" sz="2400" dirty="0"/>
              <a:t> Řeky: </a:t>
            </a:r>
            <a:r>
              <a:rPr lang="cs-CZ" sz="2400" dirty="0">
                <a:hlinkClick r:id="rId7"/>
              </a:rPr>
              <a:t>http://www.pronajemhausbotu.cz</a:t>
            </a:r>
            <a:r>
              <a:rPr lang="cs-CZ" sz="2400" dirty="0" smtClean="0">
                <a:hlinkClick r:id="rId7"/>
              </a:rPr>
              <a:t>/</a:t>
            </a:r>
            <a:endParaRPr lang="cs-CZ" sz="2400" dirty="0" smtClean="0"/>
          </a:p>
          <a:p>
            <a:pPr>
              <a:lnSpc>
                <a:spcPct val="80000"/>
              </a:lnSpc>
            </a:pPr>
            <a:r>
              <a:rPr lang="cs-CZ" sz="2400" dirty="0"/>
              <a:t>Hory: </a:t>
            </a:r>
            <a:r>
              <a:rPr lang="cs-CZ" sz="2400" dirty="0">
                <a:hlinkClick r:id="rId8"/>
              </a:rPr>
              <a:t>http://www.outdoortipy.cz</a:t>
            </a:r>
            <a:r>
              <a:rPr lang="cs-CZ" sz="2400" dirty="0" smtClean="0">
                <a:hlinkClick r:id="rId8"/>
              </a:rPr>
              <a:t>/</a:t>
            </a:r>
            <a:endParaRPr lang="cs-CZ" sz="2400" dirty="0" smtClean="0"/>
          </a:p>
          <a:p>
            <a:pPr>
              <a:lnSpc>
                <a:spcPct val="80000"/>
              </a:lnSpc>
            </a:pPr>
            <a:r>
              <a:rPr lang="cs-CZ" sz="2400" dirty="0"/>
              <a:t>Železné hory: </a:t>
            </a:r>
            <a:r>
              <a:rPr lang="cs-CZ" sz="2400" dirty="0">
                <a:hlinkClick r:id="rId9"/>
              </a:rPr>
              <a:t>http://www.zeleznehory.cz</a:t>
            </a:r>
            <a:r>
              <a:rPr lang="cs-CZ" sz="2400" dirty="0" smtClean="0">
                <a:hlinkClick r:id="rId9"/>
              </a:rPr>
              <a:t>/</a:t>
            </a:r>
            <a:endParaRPr lang="cs-CZ" sz="2400" dirty="0" smtClean="0"/>
          </a:p>
          <a:p>
            <a:pPr>
              <a:lnSpc>
                <a:spcPct val="80000"/>
              </a:lnSpc>
            </a:pPr>
            <a:r>
              <a:rPr lang="cs-CZ" sz="2400" dirty="0"/>
              <a:t>Průmysl: </a:t>
            </a:r>
            <a:r>
              <a:rPr lang="cs-CZ" sz="2400" dirty="0">
                <a:hlinkClick r:id="rId10"/>
              </a:rPr>
              <a:t>http://pardubice.idnes.cz</a:t>
            </a:r>
            <a:r>
              <a:rPr lang="cs-CZ" sz="2400" dirty="0" smtClean="0">
                <a:hlinkClick r:id="rId10"/>
              </a:rPr>
              <a:t>/</a:t>
            </a:r>
            <a:endParaRPr lang="cs-CZ" sz="2400" dirty="0" smtClean="0"/>
          </a:p>
          <a:p>
            <a:pPr>
              <a:lnSpc>
                <a:spcPct val="80000"/>
              </a:lnSpc>
            </a:pPr>
            <a:r>
              <a:rPr lang="cs-CZ" sz="2400" dirty="0" smtClean="0"/>
              <a:t>Zámky, hrady</a:t>
            </a:r>
            <a:r>
              <a:rPr lang="cs-CZ" sz="2400" dirty="0"/>
              <a:t>, zříceniny: </a:t>
            </a:r>
            <a:r>
              <a:rPr lang="cs-CZ" sz="2400" dirty="0">
                <a:hlinkClick r:id="rId11"/>
              </a:rPr>
              <a:t>http://www.atlasceska.cz</a:t>
            </a:r>
            <a:r>
              <a:rPr lang="cs-CZ" sz="2400" dirty="0" smtClean="0">
                <a:hlinkClick r:id="rId11"/>
              </a:rPr>
              <a:t>/</a:t>
            </a:r>
            <a:endParaRPr lang="cs-CZ" sz="2400" dirty="0" smtClean="0"/>
          </a:p>
          <a:p>
            <a:pPr>
              <a:lnSpc>
                <a:spcPct val="80000"/>
              </a:lnSpc>
            </a:pPr>
            <a:endParaRPr lang="cs-CZ" sz="2400" dirty="0" smtClean="0"/>
          </a:p>
          <a:p>
            <a:pPr>
              <a:lnSpc>
                <a:spcPct val="80000"/>
              </a:lnSpc>
            </a:pPr>
            <a:endParaRPr lang="cs-CZ" sz="2400" dirty="0" smtClean="0"/>
          </a:p>
          <a:p>
            <a:pPr>
              <a:lnSpc>
                <a:spcPct val="80000"/>
              </a:lnSpc>
            </a:pPr>
            <a:endParaRPr lang="cs-CZ" sz="2400" dirty="0" smtClean="0"/>
          </a:p>
          <a:p>
            <a:pPr>
              <a:lnSpc>
                <a:spcPct val="80000"/>
              </a:lnSpc>
            </a:pPr>
            <a:endParaRPr lang="cs-CZ" sz="2400" dirty="0" smtClean="0"/>
          </a:p>
          <a:p>
            <a:pPr>
              <a:lnSpc>
                <a:spcPct val="80000"/>
              </a:lnSpc>
            </a:pPr>
            <a:endParaRPr lang="cs-CZ" sz="2400" dirty="0" smtClean="0"/>
          </a:p>
          <a:p>
            <a:pPr>
              <a:lnSpc>
                <a:spcPct val="80000"/>
              </a:lnSpc>
            </a:pPr>
            <a:endParaRPr lang="cs-CZ" sz="2400" dirty="0" smtClean="0"/>
          </a:p>
          <a:p>
            <a:pPr>
              <a:lnSpc>
                <a:spcPct val="80000"/>
              </a:lnSpc>
            </a:pPr>
            <a:endParaRPr lang="cs-CZ" sz="2400" dirty="0" smtClean="0"/>
          </a:p>
          <a:p>
            <a:pPr>
              <a:lnSpc>
                <a:spcPct val="80000"/>
              </a:lnSpc>
            </a:pPr>
            <a:endParaRPr lang="cs-CZ" sz="2400" dirty="0" smtClean="0"/>
          </a:p>
        </p:txBody>
      </p:sp>
    </p:spTree>
    <p:extLst>
      <p:ext uri="{BB962C8B-B14F-4D97-AF65-F5344CB8AC3E}">
        <p14:creationId xmlns:p14="http://schemas.microsoft.com/office/powerpoint/2010/main" val="1049853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3563888" y="338328"/>
            <a:ext cx="2962672" cy="1143000"/>
          </a:xfrm>
        </p:spPr>
        <p:txBody>
          <a:bodyPr/>
          <a:lstStyle/>
          <a:p>
            <a:r>
              <a:rPr lang="cs-CZ" dirty="0" smtClean="0"/>
              <a:t>Města</a:t>
            </a:r>
            <a:endParaRPr lang="cs-CZ" dirty="0"/>
          </a:p>
        </p:txBody>
      </p:sp>
      <p:pic>
        <p:nvPicPr>
          <p:cNvPr id="1026" name="Picture 2" descr="Levné ubytování Pardubický kraj, dovolená Pardubický kraj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56792"/>
            <a:ext cx="6899568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8100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395536" y="4149080"/>
            <a:ext cx="8229600" cy="1728192"/>
          </a:xfrm>
        </p:spPr>
        <p:txBody>
          <a:bodyPr>
            <a:normAutofit/>
          </a:bodyPr>
          <a:lstStyle/>
          <a:p>
            <a:r>
              <a:rPr lang="cs-CZ" dirty="0"/>
              <a:t>Pardubice jsou </a:t>
            </a:r>
            <a:r>
              <a:rPr lang="cs-CZ" b="1" dirty="0"/>
              <a:t>univerzitní město</a:t>
            </a:r>
            <a:r>
              <a:rPr lang="cs-CZ" dirty="0"/>
              <a:t> </a:t>
            </a:r>
            <a:endParaRPr lang="cs-CZ" dirty="0" smtClean="0"/>
          </a:p>
          <a:p>
            <a:r>
              <a:rPr lang="cs-CZ" dirty="0" smtClean="0"/>
              <a:t>Leží na soutoku </a:t>
            </a:r>
            <a:r>
              <a:rPr lang="cs-CZ" dirty="0"/>
              <a:t>řek Labe a </a:t>
            </a:r>
            <a:r>
              <a:rPr lang="cs-CZ" dirty="0" smtClean="0"/>
              <a:t>Chrudimky</a:t>
            </a:r>
            <a:r>
              <a:rPr lang="cs-CZ" dirty="0" smtClean="0"/>
              <a:t>.</a:t>
            </a:r>
          </a:p>
          <a:p>
            <a:r>
              <a:rPr lang="cs-CZ" dirty="0" smtClean="0"/>
              <a:t>Výroba perníku, Velká pardubická</a:t>
            </a:r>
            <a:endParaRPr lang="cs-CZ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76046"/>
            <a:ext cx="8589803" cy="316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5220072" y="2348880"/>
            <a:ext cx="34772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Pardubice</a:t>
            </a:r>
            <a:endParaRPr lang="cs-CZ" sz="5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94071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86521"/>
            <a:ext cx="7464430" cy="49743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179512" y="404664"/>
            <a:ext cx="30909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Chrudim</a:t>
            </a:r>
            <a:endParaRPr lang="cs-CZ" sz="5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94196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539552" y="3559629"/>
            <a:ext cx="8229600" cy="3298371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endParaRPr lang="cs-CZ" sz="2100" dirty="0"/>
          </a:p>
        </p:txBody>
      </p:sp>
      <p:pic>
        <p:nvPicPr>
          <p:cNvPr id="4098" name="Picture 2" descr="http://www.ceskomoravskepomezi.cz/repository/0561bc7ecba98e39ca7994f93311ba2320d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409" y="1340768"/>
            <a:ext cx="7997886" cy="53285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1115616" y="228798"/>
            <a:ext cx="24817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Svitavy</a:t>
            </a:r>
            <a:endParaRPr lang="cs-CZ" sz="5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67560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251520" y="1340768"/>
            <a:ext cx="8424936" cy="5184576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endParaRPr lang="cs-CZ" sz="21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40768"/>
            <a:ext cx="8823931" cy="49685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467544" y="315664"/>
            <a:ext cx="49439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Ústí nad Orlicí</a:t>
            </a:r>
            <a:endParaRPr lang="cs-CZ" sz="5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24100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323528" y="30061"/>
            <a:ext cx="4968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FF0000"/>
                </a:solidFill>
              </a:rPr>
              <a:t>Najdeš nějaké řeky?</a:t>
            </a:r>
            <a:endParaRPr lang="cs-CZ" sz="2400" b="1" dirty="0">
              <a:solidFill>
                <a:srgbClr val="FF0000"/>
              </a:solidFill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Picture 2" descr="Pardubický kraj. - ppt stáhnou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5" t="19103" r="16379" b="9632"/>
          <a:stretch/>
        </p:blipFill>
        <p:spPr bwMode="auto">
          <a:xfrm>
            <a:off x="431298" y="459986"/>
            <a:ext cx="8255502" cy="6398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3675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hluk">
  <a:themeElements>
    <a:clrScheme name="Shluk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Shluk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Shluk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393</TotalTime>
  <Words>273</Words>
  <Application>Microsoft Office PowerPoint</Application>
  <PresentationFormat>Předvádění na obrazovce (4:3)</PresentationFormat>
  <Paragraphs>104</Paragraphs>
  <Slides>31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31</vt:i4>
      </vt:variant>
    </vt:vector>
  </HeadingPairs>
  <TitlesOfParts>
    <vt:vector size="40" baseType="lpstr">
      <vt:lpstr>Arial</vt:lpstr>
      <vt:lpstr>Arial Black</vt:lpstr>
      <vt:lpstr>Calibri</vt:lpstr>
      <vt:lpstr>Comic Sans MS</vt:lpstr>
      <vt:lpstr>Lucida Sans Unicode</vt:lpstr>
      <vt:lpstr>Verdana</vt:lpstr>
      <vt:lpstr>Wingdings 2</vt:lpstr>
      <vt:lpstr>Wingdings 3</vt:lpstr>
      <vt:lpstr>Shluk</vt:lpstr>
      <vt:lpstr>Prezentace aplikace PowerPoint</vt:lpstr>
      <vt:lpstr>Prezentace aplikace PowerPoint</vt:lpstr>
      <vt:lpstr>Prezentace aplikace PowerPoint</vt:lpstr>
      <vt:lpstr>Města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Kůn převalského typu - Slatiňany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Rodáci</vt:lpstr>
      <vt:lpstr>Roman Šebrle    Dominik Hašek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mysak</dc:creator>
  <cp:lastModifiedBy>info@swnetcz.net</cp:lastModifiedBy>
  <cp:revision>30</cp:revision>
  <dcterms:created xsi:type="dcterms:W3CDTF">2016-01-03T09:17:27Z</dcterms:created>
  <dcterms:modified xsi:type="dcterms:W3CDTF">2021-03-30T14:55:17Z</dcterms:modified>
</cp:coreProperties>
</file>