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56" r:id="rId4"/>
    <p:sldId id="257" r:id="rId5"/>
    <p:sldId id="259" r:id="rId6"/>
    <p:sldId id="258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71C8F-1586-49A8-859F-BE95533ED41B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961224-6EEE-492F-A4A3-EC9C889569A1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hyperlink" Target="http://upload.wikimedia.org/wikipedia/commons/a/a6/4-Stroke-Engine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hyperlink" Target="http://upload.wikimedia.org/wikipedia/commons/a/a6/4-Stroke-Engine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40594"/>
              </p:ext>
            </p:extLst>
          </p:nvPr>
        </p:nvGraphicFramePr>
        <p:xfrm>
          <a:off x="683568" y="260648"/>
          <a:ext cx="8003232" cy="522313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890664"/>
                <a:gridCol w="5112568"/>
              </a:tblGrid>
              <a:tr h="629605">
                <a:tc>
                  <a:txBody>
                    <a:bodyPr/>
                    <a:lstStyle/>
                    <a:p>
                      <a:endParaRPr lang="cs-C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</a:t>
                      </a:r>
                      <a:r>
                        <a:rPr lang="cs-CZ" sz="1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ŠKOLY</a:t>
                      </a:r>
                      <a:endParaRPr lang="cs-CZ" sz="14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škola Břeclav, Na Valtické 31 A</a:t>
                      </a:r>
                    </a:p>
                    <a:p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ČÍSLO PROJEKTU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CZ.1.07/1.4.00/21.2630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JMÉNO AUTORA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Jana Šubertová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DATUM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10. 1. 2013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</a:t>
                      </a:r>
                      <a:r>
                        <a:rPr lang="cs-CZ" sz="1400" b="1" baseline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MATERIÁLU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VY_52_INOVACE_27_F_Spalovací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motory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ZAŘAZENÍ MATERIÁLU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Člověk a příroda –Fyzika– 8. ročník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63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Spalovací motory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5896">
                <a:tc>
                  <a:txBody>
                    <a:bodyPr/>
                    <a:lstStyle/>
                    <a:p>
                      <a:endParaRPr lang="cs-C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ZDROJE</a:t>
                      </a:r>
                      <a:endParaRPr lang="cs-CZ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Fáze čtyřdobého </a:t>
                      </a:r>
                      <a:r>
                        <a:rPr lang="cs-CZ" sz="1400" dirty="0" err="1" smtClean="0"/>
                        <a:t>mototru</a:t>
                      </a:r>
                      <a:r>
                        <a:rPr lang="cs-CZ" sz="1400" dirty="0" smtClean="0"/>
                        <a:t>. In: </a:t>
                      </a:r>
                      <a:r>
                        <a:rPr lang="cs-CZ" sz="1400" i="1" dirty="0" err="1" smtClean="0"/>
                        <a:t>Wikipedia</a:t>
                      </a:r>
                      <a:r>
                        <a:rPr lang="cs-CZ" sz="1400" i="1" dirty="0" smtClean="0"/>
                        <a:t>: </a:t>
                      </a:r>
                      <a:r>
                        <a:rPr lang="cs-CZ" sz="1400" i="1" dirty="0" err="1" smtClean="0"/>
                        <a:t>the</a:t>
                      </a:r>
                      <a:r>
                        <a:rPr lang="cs-CZ" sz="1400" i="1" dirty="0" smtClean="0"/>
                        <a:t> free </a:t>
                      </a:r>
                      <a:r>
                        <a:rPr lang="cs-CZ" sz="1400" i="1" dirty="0" err="1" smtClean="0"/>
                        <a:t>encyclopedia</a:t>
                      </a:r>
                      <a:r>
                        <a:rPr lang="cs-CZ" sz="1400" dirty="0" smtClean="0"/>
                        <a:t> [online]. San Francisco (CA): </a:t>
                      </a:r>
                      <a:r>
                        <a:rPr lang="cs-CZ" sz="1400" dirty="0" err="1" smtClean="0"/>
                        <a:t>Wikimedia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Foundation</a:t>
                      </a:r>
                      <a:r>
                        <a:rPr lang="cs-CZ" sz="1400" dirty="0" smtClean="0"/>
                        <a:t>, 2001- [cit. 2013-01-29]. Dostupné z: </a:t>
                      </a:r>
                      <a:r>
                        <a:rPr lang="cs-CZ" sz="1400" dirty="0" smtClean="0">
                          <a:hlinkClick r:id="rId2"/>
                        </a:rPr>
                        <a:t>http://upload.wikimedia.org/wikipedia/commons/a/a6/4-Stroke-Engine.gif</a:t>
                      </a:r>
                      <a:endParaRPr lang="cs-CZ" sz="1400" dirty="0" smtClean="0"/>
                    </a:p>
                    <a:p>
                      <a:r>
                        <a:rPr lang="cs-CZ" sz="1400" u="sng" dirty="0" smtClean="0"/>
                        <a:t>Obrázek-spalovací motor dvoudobý a čtyřdobý: </a:t>
                      </a:r>
                      <a:r>
                        <a:rPr lang="cs-CZ" sz="1400" dirty="0" smtClean="0"/>
                        <a:t>MACHÁČEK, Martin. </a:t>
                      </a:r>
                      <a:r>
                        <a:rPr lang="cs-CZ" sz="1400" i="1" dirty="0" smtClean="0"/>
                        <a:t>Fyzika 8: pro základní školy a víceletá     gymnázia</a:t>
                      </a:r>
                      <a:r>
                        <a:rPr lang="cs-CZ" sz="1400" dirty="0" smtClean="0"/>
                        <a:t>. 2. vyd. Praha: Prometheus, 2001, 159 s. Učebnice pro základní školy (Prometheus). ISBN 80-719-6220-1</a:t>
                      </a:r>
                    </a:p>
                    <a:p>
                      <a:r>
                        <a:rPr lang="cs-CZ" sz="1400" u="sng" dirty="0" smtClean="0">
                          <a:hlinkClick r:id="rId3"/>
                        </a:rPr>
                        <a:t>http://office.microsoft.com</a:t>
                      </a:r>
                      <a:endParaRPr lang="cs-CZ" sz="1400" u="sng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18" y="5661248"/>
            <a:ext cx="5407152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Pracuje ve čtyřech dobách.</a:t>
            </a:r>
          </a:p>
          <a:p>
            <a:r>
              <a:rPr lang="cs-CZ" dirty="0" smtClean="0"/>
              <a:t>Doby se během minuty opakují několiktisíckrát.</a:t>
            </a:r>
          </a:p>
          <a:p>
            <a:pPr marL="82296" indent="0">
              <a:buNone/>
            </a:pPr>
            <a:r>
              <a:rPr lang="cs-CZ" u="sng" dirty="0" smtClean="0"/>
              <a:t>ČÁSTI MOTORU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Válec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íst</a:t>
            </a:r>
          </a:p>
          <a:p>
            <a:pPr>
              <a:buFontTx/>
              <a:buChar char="-"/>
            </a:pPr>
            <a:r>
              <a:rPr lang="cs-CZ" dirty="0" smtClean="0"/>
              <a:t>Vstřikovací pumpička</a:t>
            </a:r>
          </a:p>
          <a:p>
            <a:pPr>
              <a:buFontTx/>
              <a:buChar char="-"/>
            </a:pPr>
            <a:r>
              <a:rPr lang="cs-CZ" dirty="0" smtClean="0"/>
              <a:t>Katalyzátor</a:t>
            </a:r>
          </a:p>
          <a:p>
            <a:pPr>
              <a:buFontTx/>
              <a:buChar char="-"/>
            </a:pPr>
            <a:r>
              <a:rPr lang="cs-CZ" dirty="0" smtClean="0"/>
              <a:t>Sonda</a:t>
            </a:r>
          </a:p>
          <a:p>
            <a:pPr>
              <a:buFontTx/>
              <a:buChar char="-"/>
            </a:pPr>
            <a:r>
              <a:rPr lang="cs-CZ" dirty="0" smtClean="0"/>
              <a:t>Zapalovací svíčka</a:t>
            </a:r>
          </a:p>
          <a:p>
            <a:pPr>
              <a:buFontTx/>
              <a:buChar char="-"/>
            </a:pPr>
            <a:r>
              <a:rPr lang="cs-CZ" dirty="0" smtClean="0"/>
              <a:t>Chladič</a:t>
            </a:r>
          </a:p>
          <a:p>
            <a:pPr>
              <a:buFontTx/>
              <a:buChar char="-"/>
            </a:pPr>
            <a:r>
              <a:rPr lang="cs-CZ" dirty="0" smtClean="0"/>
              <a:t>Sací a výfukový ventil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Zážehový motor - ČTYŘDOBÝ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051694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Zážehový motor - ČTYŘDOBÝ</a:t>
            </a:r>
            <a:endParaRPr lang="cs-CZ" dirty="0"/>
          </a:p>
        </p:txBody>
      </p:sp>
      <p:pic>
        <p:nvPicPr>
          <p:cNvPr id="1028" name="Picture 4" descr="http://upload.wikimedia.org/wikipedia/commons/a/a6/4-Stroke-Eng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520280" cy="54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28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DOBA - SÁNÍ</a:t>
            </a:r>
            <a:endParaRPr lang="cs-CZ" dirty="0"/>
          </a:p>
        </p:txBody>
      </p:sp>
      <p:pic>
        <p:nvPicPr>
          <p:cNvPr id="1026" name="Picture 2" descr="C:\Users\Subertova\Desktop\mo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469">
            <a:off x="3759340" y="1412776"/>
            <a:ext cx="312264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280254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Píst jde dolů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08520" y="2214734"/>
            <a:ext cx="44850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/>
              <a:t>Sací ventil je otevřen, </a:t>
            </a:r>
          </a:p>
          <a:p>
            <a:pPr marL="82296" indent="0" algn="ctr">
              <a:buNone/>
            </a:pPr>
            <a:r>
              <a:rPr lang="cs-CZ" sz="3600" dirty="0"/>
              <a:t>se jím směs </a:t>
            </a:r>
            <a:r>
              <a:rPr lang="cs-CZ" sz="3600" dirty="0" smtClean="0"/>
              <a:t>benzínu</a:t>
            </a:r>
          </a:p>
          <a:p>
            <a:pPr marL="82296" indent="0" algn="ctr">
              <a:buNone/>
            </a:pPr>
            <a:r>
              <a:rPr lang="cs-CZ" sz="3600" dirty="0" smtClean="0"/>
              <a:t> </a:t>
            </a:r>
            <a:r>
              <a:rPr lang="cs-CZ" sz="3600" dirty="0"/>
              <a:t>se vzduchem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72200" y="2492896"/>
            <a:ext cx="23762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/>
              <a:t>Výfukový ventil </a:t>
            </a:r>
            <a:endParaRPr lang="cs-CZ" sz="3600" dirty="0" smtClean="0"/>
          </a:p>
          <a:p>
            <a:pPr marL="82296" indent="0" algn="ctr">
              <a:buNone/>
            </a:pPr>
            <a:r>
              <a:rPr lang="cs-CZ" sz="3600" dirty="0" smtClean="0"/>
              <a:t>je </a:t>
            </a:r>
            <a:r>
              <a:rPr lang="cs-CZ" sz="3600" dirty="0"/>
              <a:t>uzavřen</a:t>
            </a:r>
          </a:p>
        </p:txBody>
      </p:sp>
    </p:spTree>
    <p:extLst>
      <p:ext uri="{BB962C8B-B14F-4D97-AF65-F5344CB8AC3E}">
        <p14:creationId xmlns:p14="http://schemas.microsoft.com/office/powerpoint/2010/main" val="1162487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bertova\Desktop\mo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532793" cy="42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DRUHÁ DOBA - STLAČOVÁNÍ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20576" y="1916832"/>
            <a:ext cx="33329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Oba ventily se uzavřou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284984"/>
            <a:ext cx="35638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Směs jde nahoru a stlačuje směs benzínu se vzduchem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57596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bertova\Desktop\mo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880320" cy="4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TŘETÍ DOBA - VÝBUCH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348880"/>
            <a:ext cx="33843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Elektrická svíčka zapálí směs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2949044"/>
            <a:ext cx="26277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Směs rychle shoří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4941168"/>
            <a:ext cx="31683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Horké plyny tlačí píst dolů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70559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bertova\Desktop\mo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4180"/>
            <a:ext cx="2952328" cy="46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ČTVRTÁ DOBA - VÝFUK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2214734"/>
            <a:ext cx="309634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Píst jde nahoru a vytlačuje spálené plyny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768731"/>
            <a:ext cx="33843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3600" dirty="0" smtClean="0"/>
              <a:t>Elektrická svíčka zapálí směs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6347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Zážehový motor - </a:t>
            </a:r>
            <a:r>
              <a:rPr lang="cs-CZ" b="1" u="sng" dirty="0" smtClean="0"/>
              <a:t>DVOUDOBÝ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25658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Pracuje ve dvou dobách</a:t>
            </a:r>
          </a:p>
          <a:p>
            <a:r>
              <a:rPr lang="cs-CZ" dirty="0" smtClean="0"/>
              <a:t>Je lehčí a menší</a:t>
            </a:r>
          </a:p>
          <a:p>
            <a:r>
              <a:rPr lang="cs-CZ" u="sng" dirty="0" smtClean="0"/>
              <a:t>První doba</a:t>
            </a:r>
            <a:r>
              <a:rPr lang="cs-CZ" dirty="0" smtClean="0"/>
              <a:t>: sání, výfuk a stlačování</a:t>
            </a:r>
          </a:p>
          <a:p>
            <a:r>
              <a:rPr lang="cs-CZ" u="sng" dirty="0" smtClean="0"/>
              <a:t>Druhá doba</a:t>
            </a:r>
            <a:r>
              <a:rPr lang="cs-CZ" dirty="0" smtClean="0"/>
              <a:t>: výbuch</a:t>
            </a:r>
          </a:p>
          <a:p>
            <a:r>
              <a:rPr lang="cs-CZ" u="sng" dirty="0" smtClean="0"/>
              <a:t>Použití: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V menších motocyklech</a:t>
            </a:r>
          </a:p>
          <a:p>
            <a:pPr>
              <a:buFontTx/>
              <a:buChar char="-"/>
            </a:pPr>
            <a:r>
              <a:rPr lang="cs-CZ" dirty="0" smtClean="0"/>
              <a:t>Motorových pilách</a:t>
            </a:r>
          </a:p>
          <a:p>
            <a:pPr>
              <a:buFontTx/>
              <a:buChar char="-"/>
            </a:pPr>
            <a:r>
              <a:rPr lang="cs-CZ" dirty="0" smtClean="0"/>
              <a:t>Sekačkách…</a:t>
            </a:r>
          </a:p>
          <a:p>
            <a:r>
              <a:rPr lang="cs-CZ" dirty="0" smtClean="0"/>
              <a:t>Je jednodušší, nepotřebuje ventily, chladí se sám vzduchem, nepotřebuje chladič</a:t>
            </a:r>
          </a:p>
          <a:p>
            <a:r>
              <a:rPr lang="cs-CZ" dirty="0" smtClean="0"/>
              <a:t>Nevýhoda: nedokonalé spalování paliva, větší spotřeba než čtyřdobý motor = vyšší znečištění ovzduší</a:t>
            </a:r>
          </a:p>
        </p:txBody>
      </p:sp>
    </p:spTree>
    <p:extLst>
      <p:ext uri="{BB962C8B-B14F-4D97-AF65-F5344CB8AC3E}">
        <p14:creationId xmlns:p14="http://schemas.microsoft.com/office/powerpoint/2010/main" val="1392834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DOBA</a:t>
            </a:r>
            <a:endParaRPr lang="cs-CZ" dirty="0"/>
          </a:p>
        </p:txBody>
      </p:sp>
      <p:pic>
        <p:nvPicPr>
          <p:cNvPr id="3074" name="Picture 2" descr="C:\Users\Subertova\Desktop\dvodobý mo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34" y="2132856"/>
            <a:ext cx="3334096" cy="3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1196752"/>
            <a:ext cx="44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600" dirty="0" smtClean="0"/>
              <a:t>Píst jde nahoru a stlačuje směs ve válci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3600" dirty="0" smtClean="0"/>
              <a:t>Když je píst dost vysoko, otevře se pod ním sací potrubí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3600" dirty="0" smtClean="0"/>
              <a:t>Potrubím proudí směs do prostoru pod pístem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12124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DOBA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957">
            <a:off x="1115616" y="2276872"/>
            <a:ext cx="3456384" cy="35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72000" y="1412776"/>
            <a:ext cx="4427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Výbuch stlačí píst dolů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Když je píst dole, otevře se přepouštěcí potrubí nalevo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Potrubím proudí směs z prostoru pod pístem do válce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Současně se otevře výfukové potrubí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Aby palivová směs nešla přímo do výfuku, je na pístu kopeček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61676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Kontrolní otázky: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 dělíme motory podle druhu paliva?</a:t>
            </a:r>
          </a:p>
          <a:p>
            <a:r>
              <a:rPr lang="cs-CZ" dirty="0" smtClean="0"/>
              <a:t>Jak dělíme motory podle způsobu zapálení směsi?</a:t>
            </a:r>
          </a:p>
          <a:p>
            <a:r>
              <a:rPr lang="cs-CZ" dirty="0" smtClean="0"/>
              <a:t>Jaké jsou přeměny energie v motoru?</a:t>
            </a:r>
          </a:p>
          <a:p>
            <a:r>
              <a:rPr lang="cs-CZ" dirty="0" smtClean="0"/>
              <a:t>Který z motorů je lepší? Proč?</a:t>
            </a:r>
          </a:p>
          <a:p>
            <a:r>
              <a:rPr lang="cs-CZ" dirty="0" smtClean="0"/>
              <a:t>Jaký je rozdíl mezi dvoudobým a čtyřdobým zážehovým motorem?</a:t>
            </a:r>
          </a:p>
          <a:p>
            <a:r>
              <a:rPr lang="cs-CZ" dirty="0" smtClean="0"/>
              <a:t>Popiš funkci dvoudobého motoru.</a:t>
            </a:r>
          </a:p>
          <a:p>
            <a:r>
              <a:rPr lang="cs-CZ" dirty="0" smtClean="0"/>
              <a:t>Jaké pracovní fáze má čtyřdobý motor?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565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68990"/>
              </p:ext>
            </p:extLst>
          </p:nvPr>
        </p:nvGraphicFramePr>
        <p:xfrm>
          <a:off x="899592" y="332656"/>
          <a:ext cx="8003232" cy="496855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8003232"/>
              </a:tblGrid>
              <a:tr h="629605">
                <a:tc>
                  <a:txBody>
                    <a:bodyPr/>
                    <a:lstStyle/>
                    <a:p>
                      <a:endParaRPr lang="cs-CZ" sz="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b="1" baseline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37032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dirty="0" smtClean="0">
                          <a:effectLst/>
                          <a:latin typeface="+mn-lt"/>
                          <a:ea typeface="Times New Roman"/>
                        </a:rPr>
                        <a:t>Materiál je vytvořen v prezentačním programu PowerPoint.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dirty="0" smtClean="0">
                          <a:effectLst/>
                          <a:latin typeface="+mn-lt"/>
                          <a:ea typeface="Times New Roman"/>
                        </a:rPr>
                        <a:t>Grafické zpracování materiálu je doplněno a oživeno animačními přechody.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Materiál je určen k promítnutí</a:t>
                      </a:r>
                      <a:r>
                        <a:rPr lang="cs-CZ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žákům na projektoru.</a:t>
                      </a:r>
                      <a:r>
                        <a:rPr lang="cs-CZ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cs-CZ" sz="18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Žáci</a:t>
                      </a:r>
                      <a:r>
                        <a:rPr lang="cs-CZ" baseline="0" dirty="0" smtClean="0">
                          <a:effectLst/>
                        </a:rPr>
                        <a:t> jsou s</a:t>
                      </a:r>
                      <a:r>
                        <a:rPr lang="cs-CZ" dirty="0" smtClean="0">
                          <a:effectLst/>
                        </a:rPr>
                        <a:t>eznámeni</a:t>
                      </a:r>
                      <a:r>
                        <a:rPr lang="cs-CZ" baseline="0" dirty="0" smtClean="0">
                          <a:effectLst/>
                        </a:rPr>
                        <a:t> </a:t>
                      </a:r>
                      <a:r>
                        <a:rPr lang="cs-CZ" dirty="0" smtClean="0">
                          <a:effectLst/>
                        </a:rPr>
                        <a:t>s </a:t>
                      </a:r>
                      <a:r>
                        <a:rPr lang="cs-CZ" dirty="0" smtClean="0">
                          <a:effectLst/>
                        </a:rPr>
                        <a:t>druhy spalovacích motorů, jejich rozdělením,</a:t>
                      </a:r>
                      <a:r>
                        <a:rPr lang="cs-CZ" baseline="0" dirty="0" smtClean="0">
                          <a:effectLst/>
                        </a:rPr>
                        <a:t> a základním principem funkce.</a:t>
                      </a:r>
                      <a:endParaRPr lang="cs-CZ" dirty="0" smtClean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Pochopí </a:t>
                      </a:r>
                      <a:r>
                        <a:rPr lang="cs-CZ" dirty="0" smtClean="0">
                          <a:effectLst/>
                        </a:rPr>
                        <a:t>fáze čtyřdobého a dvoudobého zážehového motoru</a:t>
                      </a:r>
                      <a:r>
                        <a:rPr lang="cs-CZ" baseline="0" dirty="0" smtClean="0">
                          <a:effectLst/>
                        </a:rPr>
                        <a:t>, budou schopni popsat jejich výhody a nevýhody, včetně vhodnosti použití do jednotlivých strojů.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aseline="0" dirty="0" smtClean="0">
                          <a:effectLst/>
                        </a:rPr>
                        <a:t>Prezentace </a:t>
                      </a:r>
                      <a:r>
                        <a:rPr lang="cs-CZ" baseline="0" dirty="0" smtClean="0">
                          <a:effectLst/>
                        </a:rPr>
                        <a:t>je doplněna o animaci a popis </a:t>
                      </a:r>
                      <a:r>
                        <a:rPr lang="cs-CZ" baseline="0" dirty="0" smtClean="0">
                          <a:effectLst/>
                        </a:rPr>
                        <a:t>čtyřdobého zážehového motoru.</a:t>
                      </a:r>
                      <a:endParaRPr lang="cs-CZ" baseline="0" dirty="0" smtClean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aseline="0" dirty="0" smtClean="0">
                          <a:effectLst/>
                        </a:rPr>
                        <a:t>V závěrečné části je prezentace doplněna o kontrolní otázky, sestavené ze stěžejních informací v PPT.</a:t>
                      </a:r>
                      <a:endParaRPr lang="cs-CZ" dirty="0" smtClean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Prezentace je vhodná k výkladu nového učiva, s použitím v hlavní části hodiny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Časový rozsah prezentace je cca </a:t>
                      </a:r>
                      <a:r>
                        <a:rPr lang="cs-CZ" dirty="0" smtClean="0">
                          <a:effectLst/>
                        </a:rPr>
                        <a:t>20-30 minut</a:t>
                      </a:r>
                      <a:r>
                        <a:rPr lang="cs-CZ" dirty="0" smtClean="0">
                          <a:effectLst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Materiál lze využít jako zpestření a rozšíření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výkladu učiva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z učebnice.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526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 a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363738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Fáze čtyřdobého </a:t>
            </a:r>
            <a:r>
              <a:rPr lang="cs-CZ" dirty="0" err="1"/>
              <a:t>mototru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2013-01-29].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upload.wikimedia.org/wikipedia/commons/a/a6/4-Stroke-Engine.gif</a:t>
            </a:r>
            <a:endParaRPr lang="cs-CZ" dirty="0" smtClean="0"/>
          </a:p>
          <a:p>
            <a:r>
              <a:rPr lang="cs-CZ" u="sng" dirty="0" smtClean="0"/>
              <a:t>Obrázek-spalovací motor dvoudobý a čtyřdobý: </a:t>
            </a:r>
          </a:p>
          <a:p>
            <a:pPr marL="82296" indent="0">
              <a:buNone/>
            </a:pPr>
            <a:r>
              <a:rPr lang="cs-CZ" dirty="0" smtClean="0"/>
              <a:t>MACHÁČEK</a:t>
            </a:r>
            <a:r>
              <a:rPr lang="cs-CZ" dirty="0"/>
              <a:t>, Martin. </a:t>
            </a:r>
            <a:r>
              <a:rPr lang="cs-CZ" i="1" dirty="0"/>
              <a:t>Fyzika 8: pro základní školy a víceletá </a:t>
            </a:r>
            <a:r>
              <a:rPr lang="cs-CZ" i="1" dirty="0" smtClean="0"/>
              <a:t>    gymnázia</a:t>
            </a:r>
            <a:r>
              <a:rPr lang="cs-CZ" dirty="0"/>
              <a:t>. 2. vyd. Praha: Prometheus, 2001, 159 s. Učebnice pro základní školy (Prometheus). ISBN </a:t>
            </a:r>
            <a:r>
              <a:rPr lang="cs-CZ" dirty="0" smtClean="0"/>
              <a:t>80-719-6220-1</a:t>
            </a:r>
          </a:p>
          <a:p>
            <a:r>
              <a:rPr lang="cs-CZ" u="sng" dirty="0">
                <a:hlinkClick r:id="rId3"/>
              </a:rPr>
              <a:t>http://office.microsoft.com</a:t>
            </a:r>
            <a:endParaRPr lang="cs-CZ" u="sng" dirty="0"/>
          </a:p>
          <a:p>
            <a:endParaRPr lang="cs-CZ" dirty="0" smtClean="0"/>
          </a:p>
          <a:p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282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406640" cy="1472184"/>
          </a:xfrm>
        </p:spPr>
        <p:txBody>
          <a:bodyPr>
            <a:noAutofit/>
          </a:bodyPr>
          <a:lstStyle/>
          <a:p>
            <a:r>
              <a:rPr lang="cs-CZ" sz="7200" dirty="0" smtClean="0"/>
              <a:t>SPALOVACÍ MOTORY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7406640" cy="1752600"/>
          </a:xfrm>
        </p:spPr>
        <p:txBody>
          <a:bodyPr/>
          <a:lstStyle/>
          <a:p>
            <a:r>
              <a:rPr lang="cs-CZ" dirty="0" smtClean="0"/>
              <a:t>8. ročník</a:t>
            </a:r>
            <a:endParaRPr lang="cs-CZ" dirty="0"/>
          </a:p>
        </p:txBody>
      </p:sp>
      <p:pic>
        <p:nvPicPr>
          <p:cNvPr id="1028" name="Picture 4" descr="C:\Users\Subertova\AppData\Local\Microsoft\Windows\Temporary Internet Files\Content.IE5\G7D3TV42\MP9004227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8717"/>
            <a:ext cx="352839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6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spalovací motor…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00808"/>
            <a:ext cx="7776864" cy="4800600"/>
          </a:xfrm>
        </p:spPr>
        <p:txBody>
          <a:bodyPr/>
          <a:lstStyle/>
          <a:p>
            <a:r>
              <a:rPr lang="cs-CZ" sz="4000" dirty="0" smtClean="0"/>
              <a:t>Mechanický tepelný stroj</a:t>
            </a:r>
          </a:p>
          <a:p>
            <a:r>
              <a:rPr lang="cs-CZ" sz="4000" dirty="0"/>
              <a:t>Název odvozen od spalování paliva přímo v </a:t>
            </a:r>
            <a:r>
              <a:rPr lang="cs-CZ" sz="4000" dirty="0" smtClean="0"/>
              <a:t>motoru</a:t>
            </a:r>
          </a:p>
          <a:p>
            <a:r>
              <a:rPr lang="cs-CZ" sz="4000" dirty="0" smtClean="0"/>
              <a:t>Je nejrozšířenější tepelný motor</a:t>
            </a:r>
          </a:p>
          <a:p>
            <a:r>
              <a:rPr lang="cs-CZ" sz="4000" dirty="0" smtClean="0"/>
              <a:t>Na celém světě se jich vyrábí dnes již stamiliony a denně se další tisíce vyrobí </a:t>
            </a:r>
          </a:p>
          <a:p>
            <a:pPr marL="82296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06501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tepelných motorů…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1323791"/>
            <a:ext cx="799288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Největší uplatnění našly motory k pohonu dopravních a mobilních mechanizačních prostředků všech druhů: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63688" y="2996952"/>
            <a:ext cx="12961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LODĚ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3888" y="2725858"/>
            <a:ext cx="302433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AUTOMOBILY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 rot="2868923">
            <a:off x="3999538" y="4068973"/>
            <a:ext cx="215303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LETADLA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 rot="20458374">
            <a:off x="6246776" y="4182860"/>
            <a:ext cx="270635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TRAKTRORY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67644" y="5547150"/>
            <a:ext cx="309634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MOTOROVÉ PILY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 rot="705666">
            <a:off x="3393760" y="4930990"/>
            <a:ext cx="288032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VOJENSKÁ VOZIDLA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2626132"/>
            <a:ext cx="22213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SEKAČKY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 rot="19639436">
            <a:off x="6015706" y="5385732"/>
            <a:ext cx="31514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LOKOMOTIVY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 rot="20776275">
            <a:off x="1579476" y="3862824"/>
            <a:ext cx="26726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MOTOCYKLY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0881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Přeměna energie v motoru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1556792"/>
            <a:ext cx="5328592" cy="120032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CHEMICKÁ ENERGIE (SPÁLENÍ PALIVA)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78433" y="3573016"/>
            <a:ext cx="4896544" cy="646331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TEPELNÁ ENERGIE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5013176"/>
            <a:ext cx="5184576" cy="120032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MECHANICKÁ ENERGIE</a:t>
            </a:r>
            <a:endParaRPr lang="cs-CZ" sz="3600" b="1" dirty="0"/>
          </a:p>
        </p:txBody>
      </p:sp>
      <p:sp>
        <p:nvSpPr>
          <p:cNvPr id="7" name="Šipka dolů 6"/>
          <p:cNvSpPr/>
          <p:nvPr/>
        </p:nvSpPr>
        <p:spPr>
          <a:xfrm>
            <a:off x="4355887" y="2835361"/>
            <a:ext cx="936104" cy="67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887" y="4294133"/>
            <a:ext cx="936104" cy="67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486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834" y="274638"/>
            <a:ext cx="8640960" cy="149817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Rozdělení tepelných motorů</a:t>
            </a:r>
            <a:br>
              <a:rPr lang="cs-CZ" dirty="0" smtClean="0"/>
            </a:br>
            <a:r>
              <a:rPr lang="cs-CZ" dirty="0" smtClean="0"/>
              <a:t>- podle způsobu zapálení směsi paliva</a:t>
            </a:r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 rot="13340351">
            <a:off x="2750352" y="1750820"/>
            <a:ext cx="576064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 rot="8099312">
            <a:off x="6441415" y="1797119"/>
            <a:ext cx="576064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59632" y="3385008"/>
            <a:ext cx="295232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ZÁŽEHOVÉ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3381151"/>
            <a:ext cx="30243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VZNĚTOVÉ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4064547"/>
            <a:ext cx="4085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Zapálení směsi benzínu se vzduchem obstarává zapalovací svíčka.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Svíčka je umístěna do boční části válce nebo do víka.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13195" y="4073853"/>
            <a:ext cx="4158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Směs paliva se vzduchem se sama vznítí působením vysoké teploty a velkého tlaku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31854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ZÁŽEHOVÝ MOTOR-benzínový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/>
          <a:lstStyle/>
          <a:p>
            <a:r>
              <a:rPr lang="cs-CZ" dirty="0" smtClean="0"/>
              <a:t>Palivem je benzín</a:t>
            </a:r>
          </a:p>
          <a:p>
            <a:r>
              <a:rPr lang="cs-CZ" dirty="0" smtClean="0"/>
              <a:t>Účinnost motoru je 30%</a:t>
            </a:r>
          </a:p>
          <a:p>
            <a:r>
              <a:rPr lang="cs-CZ" dirty="0" smtClean="0"/>
              <a:t>Do válce se přímo vstřikuje směs benzínu se vzduchem</a:t>
            </a:r>
          </a:p>
          <a:p>
            <a:r>
              <a:rPr lang="cs-CZ" dirty="0" smtClean="0"/>
              <a:t>K zapálení směsi dojde pomocí svíčky</a:t>
            </a:r>
          </a:p>
          <a:p>
            <a:r>
              <a:rPr lang="cs-CZ" dirty="0" smtClean="0"/>
              <a:t>Motor pracuje buď ve dvou, nebo ve čtyřech dobách, proto se dělí na:</a:t>
            </a: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5445224"/>
            <a:ext cx="302433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ČTYŘDOBÉ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445224"/>
            <a:ext cx="302433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DVOUDOBÉ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05725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VZNĚTOVÝ MOTOR- Dieselův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Palivem je motorová nafta</a:t>
            </a:r>
          </a:p>
          <a:p>
            <a:r>
              <a:rPr lang="cs-CZ" dirty="0" smtClean="0"/>
              <a:t>Motor vynalezl Ing. Rudolf Diesel</a:t>
            </a:r>
          </a:p>
          <a:p>
            <a:r>
              <a:rPr lang="cs-CZ" dirty="0" smtClean="0"/>
              <a:t>Do válce se nasává pouze vzduch</a:t>
            </a:r>
          </a:p>
          <a:p>
            <a:r>
              <a:rPr lang="cs-CZ" dirty="0" smtClean="0"/>
              <a:t>Nafta se do motoru vstřikuje při stlačení válce</a:t>
            </a:r>
          </a:p>
          <a:p>
            <a:r>
              <a:rPr lang="cs-CZ" dirty="0" smtClean="0"/>
              <a:t>Účinnost motoru je 35%</a:t>
            </a:r>
          </a:p>
          <a:p>
            <a:r>
              <a:rPr lang="cs-CZ" dirty="0" smtClean="0"/>
              <a:t>Ve válci dochází při stlačení k většímu tlaku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59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705</TotalTime>
  <Words>710</Words>
  <Application>Microsoft Office PowerPoint</Application>
  <PresentationFormat>Předvádění na obrazovce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Slunovrat</vt:lpstr>
      <vt:lpstr>Prezentace aplikace PowerPoint</vt:lpstr>
      <vt:lpstr>Prezentace aplikace PowerPoint</vt:lpstr>
      <vt:lpstr>SPALOVACÍ MOTORY</vt:lpstr>
      <vt:lpstr>Co to je spalovací motor…</vt:lpstr>
      <vt:lpstr>Použití tepelných motorů…</vt:lpstr>
      <vt:lpstr>Přeměna energie v motoru</vt:lpstr>
      <vt:lpstr>Rozdělení tepelných motorů - podle způsobu zapálení směsi paliva</vt:lpstr>
      <vt:lpstr>ZÁŽEHOVÝ MOTOR-benzínový</vt:lpstr>
      <vt:lpstr>VZNĚTOVÝ MOTOR- Dieselův</vt:lpstr>
      <vt:lpstr>Zážehový motor - ČTYŘDOBÝ</vt:lpstr>
      <vt:lpstr>Zážehový motor - ČTYŘDOBÝ</vt:lpstr>
      <vt:lpstr>PRVNÍ DOBA - SÁNÍ</vt:lpstr>
      <vt:lpstr>DRUHÁ DOBA - STLAČOVÁNÍ</vt:lpstr>
      <vt:lpstr>TŘETÍ DOBA - VÝBUCH</vt:lpstr>
      <vt:lpstr>ČTVRTÁ DOBA - VÝFUK</vt:lpstr>
      <vt:lpstr>Zážehový motor - DVOUDOBÝ</vt:lpstr>
      <vt:lpstr>PRVNÍ DOBA</vt:lpstr>
      <vt:lpstr>DRUHÁ DOBA</vt:lpstr>
      <vt:lpstr>Kontrolní otázky:</vt:lpstr>
      <vt:lpstr>Použitá literatura a obrázky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SPALOVACÍ MOTORY</dc:title>
  <dc:creator>Jana Šubertová</dc:creator>
  <cp:lastModifiedBy>Jana Šubertová</cp:lastModifiedBy>
  <cp:revision>39</cp:revision>
  <dcterms:created xsi:type="dcterms:W3CDTF">2013-01-24T10:49:16Z</dcterms:created>
  <dcterms:modified xsi:type="dcterms:W3CDTF">2013-01-29T14:41:26Z</dcterms:modified>
</cp:coreProperties>
</file>