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F337EED-C12A-4A83-BBB9-8DEEB86ED6B5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Zástupný symbol pro poznámky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2F82C31-ECE1-4441-9502-626ABC42DC9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06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227D01D-5039-4F27-8959-761BFC740BF9}" type="slidenum">
              <a:t>16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08FF8B-E88F-44A9-ACE0-725D34612209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4B7F87-EBB9-4BE5-B8B2-33E1EE175C8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165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935188-38AC-451D-ACF6-35BE0B6982BC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8D750D-8F7F-479B-9097-0C9BC144C48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376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76F2A8-DEDC-4CBE-8A7B-9AEC3C595520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70D96E-9ADA-4D24-A290-FFE75EEAECB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05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47D589-A54E-4E38-8799-979B65D76750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E74E7B-AAC3-4D48-97BA-D66EF011811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95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69B688-5434-475B-80D4-5725FB35FFD1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2C5D30-E6C6-431F-91C3-ACBE4C73140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747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6F96D-3693-4D2D-B03B-056015C562ED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757F2D-9F94-4DE1-B1F0-C22AA9B1962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503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0DA852-2303-47AA-8024-26C3D798A738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92E42E-902A-4B58-8E91-D0C99985297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59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D7AD92-63DB-4EDB-84E5-32DF909BB5BA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80D6EB-4BF7-4A94-9EF7-AE18BFDE4BC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105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DA82ED-DE69-4863-BD38-11D6FE8CDAFC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986295-F30C-474F-8AB4-0764E84C1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263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5D8139-CAD9-4D99-A88A-750E19946B77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E2B9F9-FE49-4BE3-84F2-2B90E9E114F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430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548D90-739B-44FA-9C3D-D9EEC9486624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7BBFCD-C869-4164-B320-9A7AF0539E9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51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04BD376-758C-4A57-8460-150A79EF765A}" type="datetime1">
              <a:rPr lang="cs-CZ"/>
              <a:pPr lvl="0"/>
              <a:t>26.01.2021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93F356F-54B3-4E5B-8EBB-F48A6BE31A20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Move="1" noResize="1"/>
          </p:cNvSpPr>
          <p:nvPr/>
        </p:nvSpPr>
        <p:spPr>
          <a:xfrm>
            <a:off x="475488" y="0"/>
            <a:ext cx="10910291" cy="6858000"/>
          </a:xfrm>
          <a:prstGeom prst="rect">
            <a:avLst/>
          </a:prstGeom>
          <a:gradFill>
            <a:gsLst>
              <a:gs pos="0">
                <a:srgbClr val="70AD47"/>
              </a:gs>
              <a:gs pos="100000">
                <a:srgbClr val="70AD47"/>
              </a:gs>
            </a:gsLst>
            <a:lin ang="4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Move="1" noResize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Nadpis 1"/>
          <p:cNvSpPr txBox="1">
            <a:spLocks noGrp="1"/>
          </p:cNvSpPr>
          <p:nvPr>
            <p:ph type="ctrTitle"/>
          </p:nvPr>
        </p:nvSpPr>
        <p:spPr>
          <a:xfrm>
            <a:off x="3045363" y="2043665"/>
            <a:ext cx="6105192" cy="2031056"/>
          </a:xfrm>
        </p:spPr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Jihomoravský kraj</a:t>
            </a:r>
            <a:br>
              <a:rPr lang="cs-CZ">
                <a:solidFill>
                  <a:srgbClr val="FFFFFF"/>
                </a:solidFill>
              </a:rPr>
            </a:br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Podnadpis 2"/>
          <p:cNvSpPr txBox="1">
            <a:spLocks noGrp="1"/>
          </p:cNvSpPr>
          <p:nvPr>
            <p:ph type="subTitle" idx="1"/>
          </p:nvPr>
        </p:nvSpPr>
        <p:spPr>
          <a:xfrm>
            <a:off x="3045363" y="4074721"/>
            <a:ext cx="6105192" cy="682078"/>
          </a:xfrm>
        </p:spPr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Tina Ostřížková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Mikulčice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838203" y="1582222"/>
            <a:ext cx="4514630" cy="4594741"/>
          </a:xfrm>
        </p:spPr>
        <p:txBody>
          <a:bodyPr/>
          <a:lstStyle/>
          <a:p>
            <a:pPr marL="0" lvl="0" indent="0">
              <a:buNone/>
            </a:pPr>
            <a:r>
              <a:rPr lang="cs-CZ"/>
              <a:t>Počet obyvatel : 1 946 (2020)</a:t>
            </a:r>
          </a:p>
          <a:p>
            <a:pPr marL="0" lvl="0" indent="0">
              <a:buNone/>
            </a:pPr>
            <a:r>
              <a:rPr lang="cs-CZ"/>
              <a:t>Rozloha : 15,30 km</a:t>
            </a:r>
            <a:r>
              <a:rPr lang="cs-CZ" baseline="30000"/>
              <a:t>2</a:t>
            </a:r>
            <a:endParaRPr lang="cs-CZ"/>
          </a:p>
          <a:p>
            <a:pPr marL="0" lvl="0" indent="0">
              <a:buNone/>
            </a:pPr>
            <a:r>
              <a:rPr lang="cs-CZ"/>
              <a:t>Počet částí obce : 2</a:t>
            </a:r>
          </a:p>
          <a:p>
            <a:pPr marL="0" lvl="0" indent="0">
              <a:buNone/>
            </a:pPr>
            <a:r>
              <a:rPr lang="cs-CZ"/>
              <a:t>Starostka :Marta Otáhalová</a:t>
            </a:r>
          </a:p>
          <a:p>
            <a:pPr marL="0" lvl="0" indent="0">
              <a:buNone/>
            </a:pPr>
            <a:endParaRPr lang="cs-CZ"/>
          </a:p>
        </p:txBody>
      </p:sp>
      <p:pic>
        <p:nvPicPr>
          <p:cNvPr id="4" name="Picture 2" descr="Archeopark Mikulčice - část předhradí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11755" y="700631"/>
            <a:ext cx="4872087" cy="272836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Mikulčice – Wikipedi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978575" y="3767894"/>
            <a:ext cx="3637986" cy="272497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Kyjov 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560801" y="1690689"/>
            <a:ext cx="4000920" cy="4486275"/>
          </a:xfrm>
        </p:spPr>
        <p:txBody>
          <a:bodyPr/>
          <a:lstStyle/>
          <a:p>
            <a:pPr lvl="0"/>
            <a:r>
              <a:rPr lang="cs-CZ"/>
              <a:t>Počet obyvatel : 11 185</a:t>
            </a:r>
          </a:p>
          <a:p>
            <a:pPr lvl="0"/>
            <a:r>
              <a:rPr lang="cs-CZ"/>
              <a:t>Rozloha : 29 88 km</a:t>
            </a:r>
            <a:r>
              <a:rPr lang="cs-CZ" baseline="30000"/>
              <a:t>2</a:t>
            </a:r>
            <a:endParaRPr lang="cs-CZ"/>
          </a:p>
          <a:p>
            <a:pPr lvl="0"/>
            <a:r>
              <a:rPr lang="cs-CZ"/>
              <a:t>Počet částí obce : 4</a:t>
            </a:r>
          </a:p>
          <a:p>
            <a:pPr lvl="0"/>
            <a:r>
              <a:rPr lang="cs-CZ"/>
              <a:t>Starosta : František Lukl</a:t>
            </a:r>
          </a:p>
          <a:p>
            <a:pPr lvl="0"/>
            <a:endParaRPr lang="cs-CZ"/>
          </a:p>
        </p:txBody>
      </p:sp>
      <p:pic>
        <p:nvPicPr>
          <p:cNvPr id="4" name="Picture 2" descr="Kyjov (Město) • Mapy.cz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122773" y="393466"/>
            <a:ext cx="4702777" cy="26335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Kyjov - Home | Facebook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64013" y="3596938"/>
            <a:ext cx="4000920" cy="29056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Blansko</a:t>
            </a:r>
            <a:r>
              <a:rPr lang="cs-CZ"/>
              <a:t> </a:t>
            </a:r>
          </a:p>
        </p:txBody>
      </p:sp>
      <p:sp>
        <p:nvSpPr>
          <p:cNvPr id="3" name="Zástupný obsah 12"/>
          <p:cNvSpPr txBox="1">
            <a:spLocks noGrp="1"/>
          </p:cNvSpPr>
          <p:nvPr>
            <p:ph idx="1"/>
          </p:nvPr>
        </p:nvSpPr>
        <p:spPr>
          <a:xfrm>
            <a:off x="328068" y="1992431"/>
            <a:ext cx="3810798" cy="4049777"/>
          </a:xfrm>
        </p:spPr>
        <p:txBody>
          <a:bodyPr/>
          <a:lstStyle/>
          <a:p>
            <a:pPr lvl="0"/>
            <a:r>
              <a:rPr lang="cs-CZ"/>
              <a:t>Počet obyvatel : 20 484</a:t>
            </a:r>
          </a:p>
          <a:p>
            <a:pPr lvl="0"/>
            <a:r>
              <a:rPr lang="cs-CZ"/>
              <a:t>Rozloha : 44,97 km</a:t>
            </a:r>
            <a:r>
              <a:rPr lang="cs-CZ" baseline="30000"/>
              <a:t>2</a:t>
            </a:r>
            <a:endParaRPr lang="cs-CZ"/>
          </a:p>
          <a:p>
            <a:pPr lvl="0"/>
            <a:r>
              <a:rPr lang="cs-CZ"/>
              <a:t>Počet částí obcí : 12</a:t>
            </a:r>
          </a:p>
          <a:p>
            <a:pPr lvl="0"/>
            <a:r>
              <a:rPr lang="cs-CZ"/>
              <a:t>Starosta : Jiří Crha</a:t>
            </a:r>
          </a:p>
        </p:txBody>
      </p:sp>
      <p:pic>
        <p:nvPicPr>
          <p:cNvPr id="4" name="Picture 2" descr="Blansko – pohled z letadla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97869" y="652159"/>
            <a:ext cx="4139269" cy="207705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Zámek Blansko, Muzeum Blanenska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84633" y="3214838"/>
            <a:ext cx="4359859" cy="272139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Strážnice</a:t>
            </a:r>
            <a:r>
              <a:rPr lang="cs-CZ"/>
              <a:t> 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1091592" y="1575410"/>
            <a:ext cx="4659215" cy="4601553"/>
          </a:xfrm>
        </p:spPr>
        <p:txBody>
          <a:bodyPr/>
          <a:lstStyle/>
          <a:p>
            <a:pPr lvl="0"/>
            <a:r>
              <a:rPr lang="cs-CZ"/>
              <a:t>Počet obyvatel : 5 537 (2020)</a:t>
            </a:r>
          </a:p>
          <a:p>
            <a:pPr lvl="0"/>
            <a:r>
              <a:rPr lang="cs-CZ"/>
              <a:t>Rozloha : 31,40 km</a:t>
            </a:r>
            <a:r>
              <a:rPr lang="cs-CZ" baseline="30000"/>
              <a:t>2</a:t>
            </a:r>
            <a:endParaRPr lang="cs-CZ"/>
          </a:p>
          <a:p>
            <a:pPr lvl="0"/>
            <a:r>
              <a:rPr lang="cs-CZ"/>
              <a:t>Počet částí obce : 1</a:t>
            </a:r>
          </a:p>
          <a:p>
            <a:pPr lvl="0"/>
            <a:r>
              <a:rPr lang="cs-CZ"/>
              <a:t>Starostka : Renata Smutná</a:t>
            </a:r>
          </a:p>
        </p:txBody>
      </p:sp>
      <p:pic>
        <p:nvPicPr>
          <p:cNvPr id="4" name="Picture 2" descr="Strážnické brány: Strážnic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03867" y="388354"/>
            <a:ext cx="4659215" cy="237412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Kudy z nudy - Skanzen Strážnice - Muzeum vesnice jihovýchodní Moravy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475381" y="3017565"/>
            <a:ext cx="2878275" cy="215592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6" descr="Zámek Strážnice - AtlasCeska.cz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91592" y="3930328"/>
            <a:ext cx="3736265" cy="248631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8" descr="Strážnice, Petrov a plavba po Baťově kanále | Česká republika, Strážnic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455694" y="4243273"/>
            <a:ext cx="3357813" cy="222638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Pálava – chráněná krajinná oblast</a:t>
            </a:r>
          </a:p>
        </p:txBody>
      </p:sp>
      <p:sp>
        <p:nvSpPr>
          <p:cNvPr id="3" name="Zástupný obsah 4"/>
          <p:cNvSpPr txBox="1">
            <a:spLocks noGrp="1"/>
          </p:cNvSpPr>
          <p:nvPr>
            <p:ph idx="1"/>
          </p:nvPr>
        </p:nvSpPr>
        <p:spPr>
          <a:xfrm>
            <a:off x="838203" y="1795744"/>
            <a:ext cx="4571076" cy="4381210"/>
          </a:xfrm>
        </p:spPr>
        <p:txBody>
          <a:bodyPr/>
          <a:lstStyle/>
          <a:p>
            <a:pPr lvl="0"/>
            <a:r>
              <a:rPr lang="cs-CZ"/>
              <a:t>Rozloha : 83 km</a:t>
            </a:r>
            <a:r>
              <a:rPr lang="cs-CZ" baseline="30000"/>
              <a:t>2</a:t>
            </a:r>
            <a:endParaRPr lang="cs-CZ"/>
          </a:p>
          <a:p>
            <a:pPr lvl="0"/>
            <a:r>
              <a:rPr lang="cs-CZ">
                <a:solidFill>
                  <a:srgbClr val="202122"/>
                </a:solidFill>
                <a:latin typeface="Arial" pitchFamily="34"/>
              </a:rPr>
              <a:t>ochraňuje nejcennější </a:t>
            </a:r>
            <a:r>
              <a:rPr lang="cs-CZ" u="sng">
                <a:latin typeface="Arial" pitchFamily="34"/>
              </a:rPr>
              <a:t>biotopy</a:t>
            </a:r>
          </a:p>
          <a:p>
            <a:pPr lvl="0"/>
            <a:r>
              <a:rPr lang="cs-CZ">
                <a:solidFill>
                  <a:srgbClr val="202122"/>
                </a:solidFill>
                <a:latin typeface="Arial" pitchFamily="34"/>
              </a:rPr>
              <a:t>v roce 2004 vyhlášena </a:t>
            </a:r>
            <a:r>
              <a:rPr lang="cs-CZ" u="sng">
                <a:latin typeface="Arial" pitchFamily="34"/>
              </a:rPr>
              <a:t>ptačí oblast</a:t>
            </a:r>
            <a:endParaRPr lang="cs-CZ"/>
          </a:p>
        </p:txBody>
      </p:sp>
      <p:pic>
        <p:nvPicPr>
          <p:cNvPr id="4" name="Picture 2" descr="Chráněná krajinná oblast Pálava – Wikipedi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036286" y="1568671"/>
            <a:ext cx="3575486" cy="237932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CHKO Pálava – klenot jižní Moravy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580418" y="4146045"/>
            <a:ext cx="6064328" cy="250218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Zoo 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Zoo Brno </a:t>
            </a:r>
          </a:p>
          <a:p>
            <a:pPr lvl="0"/>
            <a:r>
              <a:rPr lang="cs-CZ"/>
              <a:t>Zoo Hodonín</a:t>
            </a:r>
          </a:p>
          <a:p>
            <a:pPr lvl="0"/>
            <a:r>
              <a:rPr lang="cs-CZ"/>
              <a:t>Zoo Vyškov</a:t>
            </a:r>
          </a:p>
          <a:p>
            <a:pPr lvl="0"/>
            <a:r>
              <a:rPr lang="cs-CZ"/>
              <a:t>Zoo Lešná</a:t>
            </a:r>
          </a:p>
        </p:txBody>
      </p:sp>
      <p:pic>
        <p:nvPicPr>
          <p:cNvPr id="4" name="Picture 2" descr="ZOO Park Vyškov - AtlasCeska.cz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02395" y="517797"/>
            <a:ext cx="4838319" cy="321968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Liberecká zoo utratila samce bílého tygra. Bylo mu téměř 16 let a byl  nemocný - Liberecký deník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657984" y="3135395"/>
            <a:ext cx="3932633" cy="220227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6" descr="Zoologické zahrady | Tip na výlet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027904" y="4494916"/>
            <a:ext cx="3228792" cy="215253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Zámky</a:t>
            </a:r>
            <a:r>
              <a:rPr lang="cs-CZ"/>
              <a:t> 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838203" y="2214393"/>
            <a:ext cx="3293120" cy="3962570"/>
          </a:xfrm>
        </p:spPr>
        <p:txBody>
          <a:bodyPr/>
          <a:lstStyle/>
          <a:p>
            <a:pPr lvl="0"/>
            <a:r>
              <a:rPr lang="cs-CZ"/>
              <a:t>Zámek Valtice</a:t>
            </a:r>
          </a:p>
          <a:p>
            <a:pPr lvl="0"/>
            <a:r>
              <a:rPr lang="cs-CZ"/>
              <a:t>Zámek Lednice</a:t>
            </a:r>
          </a:p>
          <a:p>
            <a:pPr lvl="0"/>
            <a:r>
              <a:rPr lang="cs-CZ"/>
              <a:t>Zámek Lysice</a:t>
            </a:r>
          </a:p>
          <a:p>
            <a:pPr lvl="0"/>
            <a:r>
              <a:rPr lang="cs-CZ"/>
              <a:t>Zámek Milotice</a:t>
            </a:r>
          </a:p>
          <a:p>
            <a:pPr lvl="0"/>
            <a:r>
              <a:rPr lang="cs-CZ"/>
              <a:t>Zámek Bučovice</a:t>
            </a:r>
          </a:p>
        </p:txBody>
      </p:sp>
      <p:pic>
        <p:nvPicPr>
          <p:cNvPr id="4" name="Picture 2" descr="Hrady a zámky v ČR #11: Jihomoravský kraj - iDNES.cz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060673" y="637766"/>
            <a:ext cx="3760424" cy="210583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Portál Jihomoravského kraje - Zámek Valtice se stal v soutěži DestinaCze  2017 vítězem v kategorii Baroko všemi smysly - Zámek Valtice se stal v  soutěži DestinaCze 2017 vítězem v kategorii Baroko všemi smysly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194221" y="1690689"/>
            <a:ext cx="3586221" cy="251570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6" descr="Jihomoravský kraj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544339" y="3661257"/>
            <a:ext cx="4088026" cy="251570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8" descr="Hrady a zámky v ČR #11: Jihomoravský kraj - iDNES.cz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467103" y="4702027"/>
            <a:ext cx="3014337" cy="199864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Move="1" noResize="1"/>
          </p:cNvSpPr>
          <p:nvPr/>
        </p:nvSpPr>
        <p:spPr>
          <a:xfrm>
            <a:off x="355601" y="0"/>
            <a:ext cx="11480493" cy="2753935"/>
          </a:xfrm>
          <a:prstGeom prst="rect">
            <a:avLst/>
          </a:prstGeom>
          <a:gradFill>
            <a:gsLst>
              <a:gs pos="0">
                <a:srgbClr val="70AD47"/>
              </a:gs>
              <a:gs pos="100000">
                <a:srgbClr val="70AD47"/>
              </a:gs>
            </a:gsLst>
            <a:lin ang="4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3" name="Picture 1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Move="1" noResize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1179228" y="826681"/>
            <a:ext cx="9833549" cy="1325559"/>
          </a:xfrm>
        </p:spPr>
        <p:txBody>
          <a:bodyPr anchorCtr="1"/>
          <a:lstStyle/>
          <a:p>
            <a:pPr lvl="0" algn="ctr"/>
            <a:r>
              <a:rPr lang="cs-CZ" sz="4000">
                <a:solidFill>
                  <a:srgbClr val="FFFFFF"/>
                </a:solidFill>
              </a:rPr>
              <a:t>Základní informace</a:t>
            </a:r>
          </a:p>
        </p:txBody>
      </p:sp>
      <p:sp>
        <p:nvSpPr>
          <p:cNvPr id="5" name="Zástupný obsah 4"/>
          <p:cNvSpPr txBox="1">
            <a:spLocks noGrp="1"/>
          </p:cNvSpPr>
          <p:nvPr>
            <p:ph idx="1"/>
          </p:nvPr>
        </p:nvSpPr>
        <p:spPr>
          <a:xfrm>
            <a:off x="1157621" y="2978923"/>
            <a:ext cx="9833549" cy="2693977"/>
          </a:xfrm>
        </p:spPr>
        <p:txBody>
          <a:bodyPr/>
          <a:lstStyle/>
          <a:p>
            <a:pPr marL="0" lvl="0" indent="0">
              <a:buNone/>
            </a:pPr>
            <a:r>
              <a:rPr lang="cs-CZ"/>
              <a:t>Krajské město: Brno</a:t>
            </a:r>
          </a:p>
          <a:p>
            <a:pPr marL="0" lvl="0" indent="0">
              <a:buNone/>
            </a:pPr>
            <a:r>
              <a:rPr lang="cs-CZ"/>
              <a:t>Počet obyvatel:1 191 989</a:t>
            </a:r>
          </a:p>
          <a:p>
            <a:pPr marL="0" lvl="0" indent="0">
              <a:buNone/>
            </a:pPr>
            <a:r>
              <a:rPr lang="cs-CZ"/>
              <a:t>Počet okresú:7</a:t>
            </a:r>
          </a:p>
          <a:p>
            <a:pPr marL="0" lvl="0" indent="0">
              <a:buNone/>
            </a:pPr>
            <a:r>
              <a:rPr lang="cs-CZ"/>
              <a:t>Počet obcí : 672 z toho 50 měst a 39 městysů</a:t>
            </a:r>
          </a:p>
          <a:p>
            <a:pPr marL="0" lvl="0" indent="0">
              <a:buNone/>
            </a:pPr>
            <a:endParaRPr lang="cs-CZ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00680" y="2221"/>
            <a:ext cx="10515600" cy="1325559"/>
          </a:xfrm>
        </p:spPr>
        <p:txBody>
          <a:bodyPr/>
          <a:lstStyle/>
          <a:p>
            <a:pPr lvl="0"/>
            <a:r>
              <a:rPr lang="cs-CZ">
                <a:latin typeface="Book Antiqua" pitchFamily="18"/>
              </a:rPr>
              <a:t>Brno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284478" y="1327781"/>
            <a:ext cx="5252715" cy="4351336"/>
          </a:xfrm>
        </p:spPr>
        <p:txBody>
          <a:bodyPr/>
          <a:lstStyle/>
          <a:p>
            <a:pPr lvl="0"/>
            <a:r>
              <a:rPr lang="cs-CZ"/>
              <a:t>Počet obyvatel:381 346 (2020)</a:t>
            </a:r>
          </a:p>
          <a:p>
            <a:pPr lvl="0"/>
            <a:r>
              <a:rPr lang="cs-CZ"/>
              <a:t>Počet ulic:1886 (2020)</a:t>
            </a:r>
          </a:p>
          <a:p>
            <a:pPr lvl="0"/>
            <a:r>
              <a:rPr lang="cs-CZ"/>
              <a:t>Počet domú:40 676 (2011)</a:t>
            </a:r>
          </a:p>
          <a:p>
            <a:pPr lvl="0"/>
            <a:r>
              <a:rPr lang="cs-CZ"/>
              <a:t>Počet částí obce: 48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  <p:pic>
        <p:nvPicPr>
          <p:cNvPr id="4" name="Picture 16" descr="Brno 2021: Cena vody, poplatky za odpad a za psa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58480" y="2124178"/>
            <a:ext cx="5574026" cy="312145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Zámek Lednice 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345442" y="1825627"/>
            <a:ext cx="7213601" cy="4351336"/>
          </a:xfrm>
        </p:spPr>
        <p:txBody>
          <a:bodyPr/>
          <a:lstStyle/>
          <a:p>
            <a:pPr lvl="0"/>
            <a:r>
              <a:rPr lang="cs-CZ"/>
              <a:t>Výstavba: v 16.století</a:t>
            </a:r>
          </a:p>
          <a:p>
            <a:pPr lvl="0"/>
            <a:r>
              <a:rPr lang="cs-CZ"/>
              <a:t>Přestavba: v polovině 19.století </a:t>
            </a:r>
          </a:p>
          <a:p>
            <a:pPr lvl="0"/>
            <a:r>
              <a:rPr lang="cs-CZ"/>
              <a:t>Zámek Lednice se nachází na pravé straně od Dyje.</a:t>
            </a:r>
          </a:p>
          <a:p>
            <a:pPr lvl="0"/>
            <a:r>
              <a:rPr lang="cs-CZ"/>
              <a:t>V okolí zámku se rozkládá rozsáhlý zámecký park vybudovaný na počátku 19.století.</a:t>
            </a:r>
          </a:p>
        </p:txBody>
      </p:sp>
      <p:pic>
        <p:nvPicPr>
          <p:cNvPr id="4" name="Picture 2" descr="Kudy z nudy - Zámek Lednice - zámek s nádherným krajinářským parkem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362191" y="915030"/>
            <a:ext cx="4565654" cy="260985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27964" y="365129"/>
            <a:ext cx="10725838" cy="1325559"/>
          </a:xfrm>
        </p:spPr>
        <p:txBody>
          <a:bodyPr/>
          <a:lstStyle/>
          <a:p>
            <a:pPr lvl="0"/>
            <a:r>
              <a:rPr lang="cs-CZ">
                <a:latin typeface="Book Antiqua" pitchFamily="18"/>
              </a:rPr>
              <a:t>Hodonín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4790441" cy="4351336"/>
          </a:xfrm>
        </p:spPr>
        <p:txBody>
          <a:bodyPr/>
          <a:lstStyle/>
          <a:p>
            <a:pPr lvl="0"/>
            <a:r>
              <a:rPr lang="cs-CZ"/>
              <a:t>Počet obyvatel:24 512</a:t>
            </a:r>
          </a:p>
          <a:p>
            <a:pPr lvl="0"/>
            <a:r>
              <a:rPr lang="cs-CZ"/>
              <a:t>Rozloha:63,05 km</a:t>
            </a:r>
            <a:r>
              <a:rPr lang="cs-CZ" baseline="30000"/>
              <a:t>2</a:t>
            </a:r>
          </a:p>
          <a:p>
            <a:pPr lvl="0"/>
            <a:r>
              <a:rPr lang="cs-CZ"/>
              <a:t>Nadmořská výška:167 m n.m</a:t>
            </a:r>
          </a:p>
          <a:p>
            <a:pPr lvl="0"/>
            <a:r>
              <a:rPr lang="cs-CZ"/>
              <a:t>Starosta:Libor Střecha</a:t>
            </a:r>
          </a:p>
          <a:p>
            <a:pPr lvl="0"/>
            <a:endParaRPr lang="cs-CZ"/>
          </a:p>
        </p:txBody>
      </p:sp>
      <p:pic>
        <p:nvPicPr>
          <p:cNvPr id="4" name="Picture 6" descr="Hodonín – Wikipedi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223760" y="3054672"/>
            <a:ext cx="3926835" cy="284101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Hrad Špilberk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>
          <a:xfrm>
            <a:off x="838203" y="1911022"/>
            <a:ext cx="5664195" cy="4232272"/>
          </a:xfrm>
        </p:spPr>
        <p:txBody>
          <a:bodyPr/>
          <a:lstStyle/>
          <a:p>
            <a:pPr lvl="0"/>
            <a:r>
              <a:rPr lang="cs-CZ"/>
              <a:t>Výstavba:13</a:t>
            </a:r>
            <a:r>
              <a:rPr lang="cs-CZ">
                <a:solidFill>
                  <a:srgbClr val="202122"/>
                </a:solidFill>
                <a:latin typeface="Arial" pitchFamily="34"/>
              </a:rPr>
              <a:t>.–15.století</a:t>
            </a:r>
          </a:p>
          <a:p>
            <a:pPr lvl="0"/>
            <a:r>
              <a:rPr lang="cs-CZ">
                <a:solidFill>
                  <a:srgbClr val="202122"/>
                </a:solidFill>
                <a:latin typeface="Arial" pitchFamily="34"/>
              </a:rPr>
              <a:t>Přestavba:17.–18.století</a:t>
            </a:r>
          </a:p>
          <a:p>
            <a:pPr lvl="0"/>
            <a:r>
              <a:rPr lang="cs-CZ">
                <a:solidFill>
                  <a:srgbClr val="202122"/>
                </a:solidFill>
                <a:latin typeface="Arial" pitchFamily="34"/>
              </a:rPr>
              <a:t>Stavebník :Přemysl Otakar II.</a:t>
            </a:r>
          </a:p>
          <a:p>
            <a:pPr lvl="0"/>
            <a:r>
              <a:rPr lang="cs-CZ">
                <a:solidFill>
                  <a:srgbClr val="202122"/>
                </a:solidFill>
                <a:latin typeface="Arial" pitchFamily="34"/>
              </a:rPr>
              <a:t>Nadmořská výška : 282</a:t>
            </a:r>
            <a:endParaRPr lang="cs-CZ"/>
          </a:p>
        </p:txBody>
      </p:sp>
      <p:pic>
        <p:nvPicPr>
          <p:cNvPr id="4" name="Picture 2" descr="Kudy z nudy - Hrad a pevnost Špilberk v Brně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223827" y="1911022"/>
            <a:ext cx="5761606" cy="38201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Hrad Špilberk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172858" y="4068878"/>
            <a:ext cx="3814511" cy="255225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Řeky</a:t>
            </a:r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Dyje</a:t>
            </a:r>
          </a:p>
          <a:p>
            <a:pPr lvl="0"/>
            <a:r>
              <a:rPr lang="cs-CZ"/>
              <a:t>Svratka</a:t>
            </a:r>
          </a:p>
          <a:p>
            <a:pPr lvl="0"/>
            <a:r>
              <a:rPr lang="cs-CZ"/>
              <a:t>Svitava</a:t>
            </a:r>
          </a:p>
          <a:p>
            <a:pPr lvl="0"/>
            <a:r>
              <a:rPr lang="cs-CZ"/>
              <a:t>Morava</a:t>
            </a:r>
          </a:p>
          <a:p>
            <a:pPr lvl="0"/>
            <a:r>
              <a:rPr lang="cs-CZ"/>
              <a:t>Jihlava </a:t>
            </a:r>
          </a:p>
          <a:p>
            <a:pPr lvl="0"/>
            <a:endParaRPr lang="cs-CZ"/>
          </a:p>
        </p:txBody>
      </p:sp>
      <p:pic>
        <p:nvPicPr>
          <p:cNvPr id="4" name="Picture 2" descr="Řeka Morava, Rohatec-Koloni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507708" y="268879"/>
            <a:ext cx="4398748" cy="293249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Pouzdřany a soutok Svratky a Jihlavy – Martin Cígler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334576" y="1735119"/>
            <a:ext cx="3750649" cy="250042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6" descr="Soutok řeky Moravy a Dyj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360124" y="3566864"/>
            <a:ext cx="3901433" cy="30886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>
                <a:latin typeface="Book Antiqua" pitchFamily="18"/>
              </a:rPr>
              <a:t>Břeclav</a:t>
            </a:r>
          </a:p>
        </p:txBody>
      </p:sp>
      <p:sp>
        <p:nvSpPr>
          <p:cNvPr id="3" name="Zástupný obsah 3"/>
          <p:cNvSpPr txBox="1">
            <a:spLocks noGrp="1"/>
          </p:cNvSpPr>
          <p:nvPr>
            <p:ph idx="1"/>
          </p:nvPr>
        </p:nvSpPr>
        <p:spPr>
          <a:xfrm>
            <a:off x="838203" y="1690689"/>
            <a:ext cx="4736335" cy="4486275"/>
          </a:xfrm>
        </p:spPr>
        <p:txBody>
          <a:bodyPr/>
          <a:lstStyle/>
          <a:p>
            <a:pPr lvl="0"/>
            <a:r>
              <a:rPr lang="cs-CZ"/>
              <a:t>Počet obyvatel :24 743 (2020)</a:t>
            </a:r>
          </a:p>
          <a:p>
            <a:pPr lvl="0"/>
            <a:r>
              <a:rPr lang="cs-CZ"/>
              <a:t>Rozloha : 77,11 km</a:t>
            </a:r>
            <a:r>
              <a:rPr lang="cs-CZ" baseline="30000"/>
              <a:t>2</a:t>
            </a:r>
            <a:endParaRPr lang="cs-CZ"/>
          </a:p>
          <a:p>
            <a:pPr lvl="0"/>
            <a:r>
              <a:rPr lang="cs-CZ"/>
              <a:t>Počet částí obce : 3</a:t>
            </a:r>
          </a:p>
          <a:p>
            <a:pPr lvl="0"/>
            <a:r>
              <a:rPr lang="cs-CZ"/>
              <a:t>Starosta : Svatopluk Pěček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  <p:pic>
        <p:nvPicPr>
          <p:cNvPr id="4" name="Picture 4" descr="Břeclav – Wikipedi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993178" y="2439893"/>
            <a:ext cx="5270537" cy="39634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257</Words>
  <Application>Microsoft Office PowerPoint</Application>
  <PresentationFormat>Širokoúhlá obrazovka</PresentationFormat>
  <Paragraphs>74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Motiv Office</vt:lpstr>
      <vt:lpstr>Jihomoravský kraj </vt:lpstr>
      <vt:lpstr>Základní informace</vt:lpstr>
      <vt:lpstr>Brno</vt:lpstr>
      <vt:lpstr>Prezentace aplikace PowerPoint</vt:lpstr>
      <vt:lpstr>Zámek Lednice </vt:lpstr>
      <vt:lpstr>Hodonín</vt:lpstr>
      <vt:lpstr>Hrad Špilberk</vt:lpstr>
      <vt:lpstr>Řeky</vt:lpstr>
      <vt:lpstr>Břeclav</vt:lpstr>
      <vt:lpstr>Mikulčice</vt:lpstr>
      <vt:lpstr>Kyjov </vt:lpstr>
      <vt:lpstr>Blansko </vt:lpstr>
      <vt:lpstr>Strážnice </vt:lpstr>
      <vt:lpstr>Pálava – chráněná krajinná oblast</vt:lpstr>
      <vt:lpstr>Zoo </vt:lpstr>
      <vt:lpstr>Zámky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Jihomoravský kraj</dc:title>
  <dc:creator>b.ostrizkova@seznam.cz</dc:creator>
  <cp:lastModifiedBy>info@swnetcz.net</cp:lastModifiedBy>
  <cp:revision>13</cp:revision>
  <dcterms:created xsi:type="dcterms:W3CDTF">2021-01-23T13:35:06Z</dcterms:created>
  <dcterms:modified xsi:type="dcterms:W3CDTF">2021-01-26T20:22:46Z</dcterms:modified>
</cp:coreProperties>
</file>