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8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50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6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8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8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9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0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86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8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4751D-4B13-487E-844C-730CB41919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601EEE1-6082-4923-9B08-71328F2D8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6885" y="3596054"/>
            <a:ext cx="5506914" cy="1939690"/>
          </a:xfrm>
        </p:spPr>
        <p:txBody>
          <a:bodyPr anchor="b">
            <a:normAutofit/>
          </a:bodyPr>
          <a:lstStyle/>
          <a:p>
            <a:r>
              <a:rPr lang="cs-CZ" sz="6600" b="1" i="0">
                <a:solidFill>
                  <a:srgbClr val="FFC000"/>
                </a:solidFill>
              </a:rPr>
              <a:t>DEUTSCHLAND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C553BC-4018-4240-9838-26C365C41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8439" y="5550086"/>
            <a:ext cx="5147960" cy="646785"/>
          </a:xfrm>
        </p:spPr>
        <p:txBody>
          <a:bodyPr>
            <a:normAutofit/>
          </a:bodyPr>
          <a:lstStyle/>
          <a:p>
            <a:pPr algn="r"/>
            <a:r>
              <a:rPr lang="cs-CZ" sz="2000"/>
              <a:t>8.A</a:t>
            </a:r>
          </a:p>
        </p:txBody>
      </p:sp>
      <p:pic>
        <p:nvPicPr>
          <p:cNvPr id="1026" name="Picture 2" descr="Image result for deutschland flagge">
            <a:extLst>
              <a:ext uri="{FF2B5EF4-FFF2-40B4-BE49-F238E27FC236}">
                <a16:creationId xmlns:a16="http://schemas.microsoft.com/office/drawing/2014/main" id="{35780FF6-CF74-4FAD-9ADB-AEBE55C49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7333" l="81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993" y="1506178"/>
            <a:ext cx="3059722" cy="30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0A0E015-7037-410B-96DA-5FD204694A1F}"/>
              </a:ext>
            </a:extLst>
          </p:cNvPr>
          <p:cNvSpPr txBox="1"/>
          <p:nvPr/>
        </p:nvSpPr>
        <p:spPr>
          <a:xfrm>
            <a:off x="8178312" y="1417731"/>
            <a:ext cx="181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err="1">
                <a:solidFill>
                  <a:schemeClr val="bg1"/>
                </a:solidFill>
              </a:rPr>
              <a:t>die</a:t>
            </a:r>
            <a:r>
              <a:rPr lang="cs-CZ" sz="2400">
                <a:solidFill>
                  <a:schemeClr val="bg1"/>
                </a:solidFill>
              </a:rPr>
              <a:t> </a:t>
            </a:r>
            <a:r>
              <a:rPr lang="cs-CZ" sz="2400" err="1">
                <a:solidFill>
                  <a:schemeClr val="bg1"/>
                </a:solidFill>
              </a:rPr>
              <a:t>Flagge</a:t>
            </a:r>
            <a:endParaRPr lang="cs-CZ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08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885A7CD-B35C-44C4-A6EE-4047589C26A0}"/>
              </a:ext>
            </a:extLst>
          </p:cNvPr>
          <p:cNvSpPr txBox="1"/>
          <p:nvPr/>
        </p:nvSpPr>
        <p:spPr>
          <a:xfrm>
            <a:off x="1116623" y="668214"/>
            <a:ext cx="254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err="1"/>
              <a:t>das</a:t>
            </a:r>
            <a:r>
              <a:rPr lang="cs-CZ"/>
              <a:t> Bundesland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562E078-EB4A-4CCB-ADB7-B13CDDED3C94}"/>
              </a:ext>
            </a:extLst>
          </p:cNvPr>
          <p:cNvSpPr txBox="1"/>
          <p:nvPr/>
        </p:nvSpPr>
        <p:spPr>
          <a:xfrm>
            <a:off x="1116623" y="1189891"/>
            <a:ext cx="254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die Stadt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B9EF85A-D4CB-4411-AAEE-C50C18B4E04D}"/>
              </a:ext>
            </a:extLst>
          </p:cNvPr>
          <p:cNvSpPr txBox="1"/>
          <p:nvPr/>
        </p:nvSpPr>
        <p:spPr>
          <a:xfrm>
            <a:off x="1116623" y="1711568"/>
            <a:ext cx="254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die Grenze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08BDDA9-B518-4370-A35C-A60B61C6D0FC}"/>
              </a:ext>
            </a:extLst>
          </p:cNvPr>
          <p:cNvSpPr txBox="1"/>
          <p:nvPr/>
        </p:nvSpPr>
        <p:spPr>
          <a:xfrm>
            <a:off x="1116624" y="2233245"/>
            <a:ext cx="254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die Hauptstadt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147ACD4-96D1-453E-9868-E93F080859C8}"/>
              </a:ext>
            </a:extLst>
          </p:cNvPr>
          <p:cNvSpPr txBox="1"/>
          <p:nvPr/>
        </p:nvSpPr>
        <p:spPr>
          <a:xfrm>
            <a:off x="1125415" y="2845775"/>
            <a:ext cx="254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die Sehenswürdigkeit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12C0178-7149-4736-811D-0B26DF1D95FA}"/>
              </a:ext>
            </a:extLst>
          </p:cNvPr>
          <p:cNvSpPr txBox="1"/>
          <p:nvPr/>
        </p:nvSpPr>
        <p:spPr>
          <a:xfrm>
            <a:off x="1116623" y="3367452"/>
            <a:ext cx="254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der Einwohner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DFA2A1B-1494-4A4A-A87F-965F6768B69D}"/>
              </a:ext>
            </a:extLst>
          </p:cNvPr>
          <p:cNvSpPr txBox="1"/>
          <p:nvPr/>
        </p:nvSpPr>
        <p:spPr>
          <a:xfrm>
            <a:off x="1125415" y="3979982"/>
            <a:ext cx="254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das Wappen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C7822A2-1F3D-456C-AF4D-15C588678168}"/>
              </a:ext>
            </a:extLst>
          </p:cNvPr>
          <p:cNvSpPr txBox="1"/>
          <p:nvPr/>
        </p:nvSpPr>
        <p:spPr>
          <a:xfrm>
            <a:off x="1116620" y="4582255"/>
            <a:ext cx="254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err="1"/>
              <a:t>das</a:t>
            </a:r>
            <a:r>
              <a:rPr lang="cs-CZ"/>
              <a:t> Gebirge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2094C9F-919D-4327-9270-9270FC29C373}"/>
              </a:ext>
            </a:extLst>
          </p:cNvPr>
          <p:cNvSpPr txBox="1"/>
          <p:nvPr/>
        </p:nvSpPr>
        <p:spPr>
          <a:xfrm>
            <a:off x="1116620" y="5114189"/>
            <a:ext cx="254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err="1"/>
              <a:t>das</a:t>
            </a:r>
            <a:r>
              <a:rPr lang="cs-CZ"/>
              <a:t> Meer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3632227-DC09-436A-9C40-BC0997FC67DE}"/>
              </a:ext>
            </a:extLst>
          </p:cNvPr>
          <p:cNvSpPr txBox="1"/>
          <p:nvPr/>
        </p:nvSpPr>
        <p:spPr>
          <a:xfrm>
            <a:off x="1116620" y="5660779"/>
            <a:ext cx="254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der See</a:t>
            </a:r>
          </a:p>
        </p:txBody>
      </p:sp>
      <p:pic>
        <p:nvPicPr>
          <p:cNvPr id="2050" name="Picture 2" descr="Image result for niedersachsen">
            <a:extLst>
              <a:ext uri="{FF2B5EF4-FFF2-40B4-BE49-F238E27FC236}">
                <a16:creationId xmlns:a16="http://schemas.microsoft.com/office/drawing/2014/main" id="{C8D62DA0-ED4A-44F0-AB8C-986F13C34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029" y="1161232"/>
            <a:ext cx="926122" cy="125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ünster">
            <a:extLst>
              <a:ext uri="{FF2B5EF4-FFF2-40B4-BE49-F238E27FC236}">
                <a16:creationId xmlns:a16="http://schemas.microsoft.com/office/drawing/2014/main" id="{0AEE7BE0-28BC-48DA-92AA-584D2AD45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260" y="2472708"/>
            <a:ext cx="1625111" cy="107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renze">
            <a:extLst>
              <a:ext uri="{FF2B5EF4-FFF2-40B4-BE49-F238E27FC236}">
                <a16:creationId xmlns:a16="http://schemas.microsoft.com/office/drawing/2014/main" id="{961B769D-FF3B-42DC-AF2C-270BCE1F5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260" y="697183"/>
            <a:ext cx="1292014" cy="172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eer deutschland">
            <a:extLst>
              <a:ext uri="{FF2B5EF4-FFF2-40B4-BE49-F238E27FC236}">
                <a16:creationId xmlns:a16="http://schemas.microsoft.com/office/drawing/2014/main" id="{01ED36E7-53D5-457B-8C44-31B91895A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64" y="331102"/>
            <a:ext cx="2267541" cy="151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berge deutschland">
            <a:extLst>
              <a:ext uri="{FF2B5EF4-FFF2-40B4-BE49-F238E27FC236}">
                <a16:creationId xmlns:a16="http://schemas.microsoft.com/office/drawing/2014/main" id="{F5857264-6933-4D06-BD60-323041E38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260" y="3606915"/>
            <a:ext cx="2189808" cy="14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sehenswürdogkeit deutschland">
            <a:extLst>
              <a:ext uri="{FF2B5EF4-FFF2-40B4-BE49-F238E27FC236}">
                <a16:creationId xmlns:a16="http://schemas.microsoft.com/office/drawing/2014/main" id="{39F32E06-15B2-42AA-B25D-2B4D4861B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63" y="1884145"/>
            <a:ext cx="2267541" cy="14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 result for see panorama">
            <a:extLst>
              <a:ext uri="{FF2B5EF4-FFF2-40B4-BE49-F238E27FC236}">
                <a16:creationId xmlns:a16="http://schemas.microsoft.com/office/drawing/2014/main" id="{1DA9F0C2-BA62-475B-A803-46DCF71FB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754" y="3353530"/>
            <a:ext cx="37147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berlin hauptstadn">
            <a:extLst>
              <a:ext uri="{FF2B5EF4-FFF2-40B4-BE49-F238E27FC236}">
                <a16:creationId xmlns:a16="http://schemas.microsoft.com/office/drawing/2014/main" id="{A80CAF0E-70C3-4A12-B023-14DA3F10E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94" y="5067980"/>
            <a:ext cx="2258157" cy="12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2B1A160-CED0-47E8-99D0-64C5CB3E2D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3297" y="4640285"/>
            <a:ext cx="3193207" cy="1793631"/>
          </a:xfrm>
          <a:prstGeom prst="rect">
            <a:avLst/>
          </a:prstGeom>
        </p:spPr>
      </p:pic>
      <p:pic>
        <p:nvPicPr>
          <p:cNvPr id="2066" name="Picture 18" descr="Image result for wappen hamburg">
            <a:extLst>
              <a:ext uri="{FF2B5EF4-FFF2-40B4-BE49-F238E27FC236}">
                <a16:creationId xmlns:a16="http://schemas.microsoft.com/office/drawing/2014/main" id="{635E51CC-6878-4420-A671-F07FB1334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127" y="2469428"/>
            <a:ext cx="771079" cy="107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24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45D76-407F-44E3-92F5-60BF6910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</a:t>
            </a:r>
            <a:r>
              <a:rPr lang="cs-CZ" i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</a:t>
            </a:r>
            <a:r>
              <a:rPr lang="cs-CZ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Realien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9E7BFA9-45FE-4177-B2F0-8811555890EE}"/>
              </a:ext>
            </a:extLst>
          </p:cNvPr>
          <p:cNvSpPr txBox="1"/>
          <p:nvPr/>
        </p:nvSpPr>
        <p:spPr>
          <a:xfrm>
            <a:off x="838200" y="1506022"/>
            <a:ext cx="739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solidFill>
                  <a:srgbClr val="0070C0"/>
                </a:solidFill>
              </a:rPr>
              <a:t>Die </a:t>
            </a:r>
            <a:r>
              <a:rPr lang="cs-CZ" b="1" u="sng">
                <a:solidFill>
                  <a:srgbClr val="0070C0"/>
                </a:solidFill>
              </a:rPr>
              <a:t>Bundesrepublik</a:t>
            </a:r>
            <a:r>
              <a:rPr lang="cs-CZ" b="1">
                <a:solidFill>
                  <a:srgbClr val="0070C0"/>
                </a:solidFill>
              </a:rPr>
              <a:t> Deutschland hat zirka 83 Milionen </a:t>
            </a:r>
            <a:r>
              <a:rPr lang="cs-CZ" b="1" u="sng">
                <a:solidFill>
                  <a:srgbClr val="0070C0"/>
                </a:solidFill>
              </a:rPr>
              <a:t>Einwohner</a:t>
            </a:r>
            <a:r>
              <a:rPr lang="cs-CZ" b="1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3CA1E9-972B-419D-987F-2DB1A7178F52}"/>
              </a:ext>
            </a:extLst>
          </p:cNvPr>
          <p:cNvSpPr txBox="1"/>
          <p:nvPr/>
        </p:nvSpPr>
        <p:spPr>
          <a:xfrm>
            <a:off x="838200" y="1954485"/>
            <a:ext cx="9772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In Deutschland gibt es 16 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Bundesländer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 und die 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Hauptstadt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 ist Berlin. Sie 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liegt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 im Osten.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54928E8-AF2D-476B-AE4D-FE2F61AFD9A8}"/>
              </a:ext>
            </a:extLst>
          </p:cNvPr>
          <p:cNvSpPr txBox="1"/>
          <p:nvPr/>
        </p:nvSpPr>
        <p:spPr>
          <a:xfrm>
            <a:off x="838201" y="2402948"/>
            <a:ext cx="613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cs-CZ"/>
              <a:t>Die </a:t>
            </a:r>
            <a:r>
              <a:rPr lang="cs-CZ" u="sng"/>
              <a:t>Flagge</a:t>
            </a:r>
            <a:r>
              <a:rPr lang="cs-CZ"/>
              <a:t> von Deutschland ist </a:t>
            </a:r>
            <a:r>
              <a:rPr lang="cs-CZ" u="sng"/>
              <a:t>gold</a:t>
            </a:r>
            <a:r>
              <a:rPr lang="cs-CZ"/>
              <a:t>, rot und schwarz.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D8828E8-366F-42E7-9F4C-B7587C661205}"/>
              </a:ext>
            </a:extLst>
          </p:cNvPr>
          <p:cNvSpPr txBox="1"/>
          <p:nvPr/>
        </p:nvSpPr>
        <p:spPr>
          <a:xfrm>
            <a:off x="838200" y="2805181"/>
            <a:ext cx="558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Im 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Süden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 sind die Alpen, im 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Norden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 ist ein Meer.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8E12EBF-70CB-4F57-8779-C546983F0D82}"/>
              </a:ext>
            </a:extLst>
          </p:cNvPr>
          <p:cNvSpPr txBox="1"/>
          <p:nvPr/>
        </p:nvSpPr>
        <p:spPr>
          <a:xfrm>
            <a:off x="838200" y="3262926"/>
            <a:ext cx="10003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cs-CZ" u="sng"/>
              <a:t>Es gibt </a:t>
            </a:r>
            <a:r>
              <a:rPr lang="cs-CZ"/>
              <a:t>viele </a:t>
            </a:r>
            <a:r>
              <a:rPr lang="cs-CZ" u="sng"/>
              <a:t>Sehenswürdigkeiten</a:t>
            </a:r>
            <a:r>
              <a:rPr lang="cs-CZ"/>
              <a:t> in Deutschland, zum Beispiel Schloss Neuschwannstein,</a:t>
            </a:r>
          </a:p>
          <a:p>
            <a:r>
              <a:rPr lang="cs-CZ"/>
              <a:t>Brandenburger Tor oder Hamburger Hafen.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225C6C3-63C0-482D-830A-9A9DD5D76891}"/>
              </a:ext>
            </a:extLst>
          </p:cNvPr>
          <p:cNvSpPr txBox="1"/>
          <p:nvPr/>
        </p:nvSpPr>
        <p:spPr>
          <a:xfrm>
            <a:off x="838200" y="3907044"/>
            <a:ext cx="11149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Deutschland hat auch große 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Städte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. Die 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größten Städte 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sind München, Berlin, Hamburg, Düsseldorf</a:t>
            </a:r>
          </a:p>
          <a:p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oder Frankfurt.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3F2D41-DE87-4131-AD6D-C815CFD239EE}"/>
              </a:ext>
            </a:extLst>
          </p:cNvPr>
          <p:cNvSpPr txBox="1"/>
          <p:nvPr/>
        </p:nvSpPr>
        <p:spPr>
          <a:xfrm>
            <a:off x="838201" y="4588489"/>
            <a:ext cx="944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solidFill>
                  <a:srgbClr val="0070C0"/>
                </a:solidFill>
              </a:rPr>
              <a:t>Im </a:t>
            </a:r>
            <a:r>
              <a:rPr lang="cs-CZ" b="1" u="sng">
                <a:solidFill>
                  <a:srgbClr val="0070C0"/>
                </a:solidFill>
              </a:rPr>
              <a:t>Westen</a:t>
            </a:r>
            <a:r>
              <a:rPr lang="cs-CZ" b="1">
                <a:solidFill>
                  <a:srgbClr val="0070C0"/>
                </a:solidFill>
              </a:rPr>
              <a:t> hat es </a:t>
            </a:r>
            <a:r>
              <a:rPr lang="cs-CZ" b="1" u="sng">
                <a:solidFill>
                  <a:srgbClr val="0070C0"/>
                </a:solidFill>
              </a:rPr>
              <a:t>die Grenze </a:t>
            </a:r>
            <a:r>
              <a:rPr lang="cs-CZ" b="1">
                <a:solidFill>
                  <a:srgbClr val="0070C0"/>
                </a:solidFill>
              </a:rPr>
              <a:t>mit Niederlände, Belgien, Luxembourg und Frankreich.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4FD91A4-1680-4EBA-8EE8-7AE6AB391141}"/>
              </a:ext>
            </a:extLst>
          </p:cNvPr>
          <p:cNvSpPr txBox="1"/>
          <p:nvPr/>
        </p:nvSpPr>
        <p:spPr>
          <a:xfrm>
            <a:off x="838200" y="5050154"/>
            <a:ext cx="6170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Im 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Osten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 hat es die Grenze mit 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Polen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 und 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Tschechien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43554A5-F480-4931-9D7F-F9B89E140586}"/>
              </a:ext>
            </a:extLst>
          </p:cNvPr>
          <p:cNvSpPr txBox="1"/>
          <p:nvPr/>
        </p:nvSpPr>
        <p:spPr>
          <a:xfrm>
            <a:off x="838201" y="5494367"/>
            <a:ext cx="7231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solidFill>
                  <a:srgbClr val="0070C0"/>
                </a:solidFill>
              </a:rPr>
              <a:t>Im </a:t>
            </a:r>
            <a:r>
              <a:rPr lang="cs-CZ" b="1" u="sng">
                <a:solidFill>
                  <a:srgbClr val="0070C0"/>
                </a:solidFill>
              </a:rPr>
              <a:t>Süden</a:t>
            </a:r>
            <a:r>
              <a:rPr lang="cs-CZ" b="1">
                <a:solidFill>
                  <a:srgbClr val="0070C0"/>
                </a:solidFill>
              </a:rPr>
              <a:t> hat es die Grenze mit </a:t>
            </a:r>
            <a:r>
              <a:rPr lang="cs-CZ" b="1" u="sng">
                <a:solidFill>
                  <a:srgbClr val="0070C0"/>
                </a:solidFill>
              </a:rPr>
              <a:t>Österreich</a:t>
            </a:r>
            <a:r>
              <a:rPr lang="cs-CZ" b="1">
                <a:solidFill>
                  <a:srgbClr val="0070C0"/>
                </a:solidFill>
              </a:rPr>
              <a:t> und mit der </a:t>
            </a:r>
            <a:r>
              <a:rPr lang="cs-CZ" b="1" u="sng">
                <a:solidFill>
                  <a:srgbClr val="0070C0"/>
                </a:solidFill>
              </a:rPr>
              <a:t>Schweiz</a:t>
            </a:r>
            <a:r>
              <a:rPr lang="cs-CZ" b="1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DA9FDCB-A50B-4501-B9DD-97766CD05E32}"/>
              </a:ext>
            </a:extLst>
          </p:cNvPr>
          <p:cNvSpPr txBox="1"/>
          <p:nvPr/>
        </p:nvSpPr>
        <p:spPr>
          <a:xfrm>
            <a:off x="838200" y="5938580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Im 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Norden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 hat es die Grenze mit 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Dänemark.</a:t>
            </a:r>
          </a:p>
        </p:txBody>
      </p:sp>
    </p:spTree>
    <p:extLst>
      <p:ext uri="{BB962C8B-B14F-4D97-AF65-F5344CB8AC3E}">
        <p14:creationId xmlns:p14="http://schemas.microsoft.com/office/powerpoint/2010/main" val="28904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45D76-407F-44E3-92F5-60BF6910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Deutsch</a:t>
            </a:r>
            <a:r>
              <a:rPr lang="cs-CZ" i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</a:t>
            </a:r>
            <a:r>
              <a:rPr lang="cs-CZ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Realien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9E7BFA9-45FE-4177-B2F0-8811555890EE}"/>
              </a:ext>
            </a:extLst>
          </p:cNvPr>
          <p:cNvSpPr txBox="1"/>
          <p:nvPr/>
        </p:nvSpPr>
        <p:spPr>
          <a:xfrm>
            <a:off x="838200" y="1506022"/>
            <a:ext cx="794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solidFill>
                  <a:srgbClr val="0070C0"/>
                </a:solidFill>
              </a:rPr>
              <a:t>Die B</a:t>
            </a:r>
            <a:r>
              <a:rPr lang="cs-CZ" b="1" u="sng">
                <a:solidFill>
                  <a:srgbClr val="0070C0"/>
                </a:solidFill>
              </a:rPr>
              <a:t>..............................</a:t>
            </a:r>
            <a:r>
              <a:rPr lang="cs-CZ" b="1">
                <a:solidFill>
                  <a:srgbClr val="0070C0"/>
                </a:solidFill>
              </a:rPr>
              <a:t> Deutschland hat zirka 83 Milionen E</a:t>
            </a:r>
            <a:r>
              <a:rPr lang="cs-CZ" b="1" u="sng">
                <a:solidFill>
                  <a:srgbClr val="0070C0"/>
                </a:solidFill>
              </a:rPr>
              <a:t>...................</a:t>
            </a:r>
            <a:r>
              <a:rPr lang="cs-CZ" b="1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3CA1E9-972B-419D-987F-2DB1A7178F52}"/>
              </a:ext>
            </a:extLst>
          </p:cNvPr>
          <p:cNvSpPr txBox="1"/>
          <p:nvPr/>
        </p:nvSpPr>
        <p:spPr>
          <a:xfrm>
            <a:off x="838200" y="1954485"/>
            <a:ext cx="1036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In Deutschland gibt es 16 B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.......................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 und die H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....................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 ist Berlin. Sie l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...........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 im Osten.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54928E8-AF2D-476B-AE4D-FE2F61AFD9A8}"/>
              </a:ext>
            </a:extLst>
          </p:cNvPr>
          <p:cNvSpPr txBox="1"/>
          <p:nvPr/>
        </p:nvSpPr>
        <p:spPr>
          <a:xfrm>
            <a:off x="838201" y="2402948"/>
            <a:ext cx="6563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cs-CZ"/>
              <a:t>Die F</a:t>
            </a:r>
            <a:r>
              <a:rPr lang="cs-CZ" u="sng"/>
              <a:t>.................</a:t>
            </a:r>
            <a:r>
              <a:rPr lang="cs-CZ"/>
              <a:t> von Deutschland ist </a:t>
            </a:r>
            <a:r>
              <a:rPr lang="cs-CZ" u="sng"/>
              <a:t>gold</a:t>
            </a:r>
            <a:r>
              <a:rPr lang="cs-CZ"/>
              <a:t>, rot und schwarz.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D8828E8-366F-42E7-9F4C-B7587C661205}"/>
              </a:ext>
            </a:extLst>
          </p:cNvPr>
          <p:cNvSpPr txBox="1"/>
          <p:nvPr/>
        </p:nvSpPr>
        <p:spPr>
          <a:xfrm>
            <a:off x="838200" y="2805181"/>
            <a:ext cx="6720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Im S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.................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 sind die Alpen, im N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....................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 ist ein Meer.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8E12EBF-70CB-4F57-8779-C546983F0D82}"/>
              </a:ext>
            </a:extLst>
          </p:cNvPr>
          <p:cNvSpPr txBox="1"/>
          <p:nvPr/>
        </p:nvSpPr>
        <p:spPr>
          <a:xfrm>
            <a:off x="846215" y="3260713"/>
            <a:ext cx="10140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cs-CZ" u="sng"/>
              <a:t>....  g.........</a:t>
            </a:r>
            <a:r>
              <a:rPr lang="cs-CZ"/>
              <a:t> viele S</a:t>
            </a:r>
            <a:r>
              <a:rPr lang="cs-CZ" u="sng"/>
              <a:t>.............................</a:t>
            </a:r>
            <a:r>
              <a:rPr lang="cs-CZ"/>
              <a:t> in Deutschland, zum Beispiel Schloss Neuschwannstein,</a:t>
            </a:r>
          </a:p>
          <a:p>
            <a:r>
              <a:rPr lang="cs-CZ"/>
              <a:t>Brandenburger Tor oder Hamburger Hafen.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225C6C3-63C0-482D-830A-9A9DD5D76891}"/>
              </a:ext>
            </a:extLst>
          </p:cNvPr>
          <p:cNvSpPr txBox="1"/>
          <p:nvPr/>
        </p:nvSpPr>
        <p:spPr>
          <a:xfrm>
            <a:off x="838200" y="3907044"/>
            <a:ext cx="11756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Deutschland hat auch große S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............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. Die g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............ S........ 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sind München, Berlin, Hamburg, Düsseldorf</a:t>
            </a:r>
          </a:p>
          <a:p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oder Frankfurt.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93F2D41-DE87-4131-AD6D-C815CFD239EE}"/>
              </a:ext>
            </a:extLst>
          </p:cNvPr>
          <p:cNvSpPr txBox="1"/>
          <p:nvPr/>
        </p:nvSpPr>
        <p:spPr>
          <a:xfrm>
            <a:off x="838201" y="4588489"/>
            <a:ext cx="10011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solidFill>
                  <a:srgbClr val="0070C0"/>
                </a:solidFill>
              </a:rPr>
              <a:t>Im W</a:t>
            </a:r>
            <a:r>
              <a:rPr lang="cs-CZ" b="1" u="sng">
                <a:solidFill>
                  <a:srgbClr val="0070C0"/>
                </a:solidFill>
              </a:rPr>
              <a:t>.............</a:t>
            </a:r>
            <a:r>
              <a:rPr lang="cs-CZ" b="1">
                <a:solidFill>
                  <a:srgbClr val="0070C0"/>
                </a:solidFill>
              </a:rPr>
              <a:t> hat es d</a:t>
            </a:r>
            <a:r>
              <a:rPr lang="cs-CZ" b="1" u="sng">
                <a:solidFill>
                  <a:srgbClr val="0070C0"/>
                </a:solidFill>
              </a:rPr>
              <a:t>... G............. </a:t>
            </a:r>
            <a:r>
              <a:rPr lang="cs-CZ" b="1">
                <a:solidFill>
                  <a:srgbClr val="0070C0"/>
                </a:solidFill>
              </a:rPr>
              <a:t>mit Niederlände, Belgien, Luxembourg und Frankreich.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4FD91A4-1680-4EBA-8EE8-7AE6AB391141}"/>
              </a:ext>
            </a:extLst>
          </p:cNvPr>
          <p:cNvSpPr txBox="1"/>
          <p:nvPr/>
        </p:nvSpPr>
        <p:spPr>
          <a:xfrm>
            <a:off x="838200" y="5050154"/>
            <a:ext cx="717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Im O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...............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 hat es die Grenze mit 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................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 und 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.....................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43554A5-F480-4931-9D7F-F9B89E140586}"/>
              </a:ext>
            </a:extLst>
          </p:cNvPr>
          <p:cNvSpPr txBox="1"/>
          <p:nvPr/>
        </p:nvSpPr>
        <p:spPr>
          <a:xfrm>
            <a:off x="838201" y="5494367"/>
            <a:ext cx="795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solidFill>
                  <a:srgbClr val="0070C0"/>
                </a:solidFill>
              </a:rPr>
              <a:t>Im S</a:t>
            </a:r>
            <a:r>
              <a:rPr lang="cs-CZ" b="1" u="sng">
                <a:solidFill>
                  <a:srgbClr val="0070C0"/>
                </a:solidFill>
              </a:rPr>
              <a:t>..............</a:t>
            </a:r>
            <a:r>
              <a:rPr lang="cs-CZ" b="1">
                <a:solidFill>
                  <a:srgbClr val="0070C0"/>
                </a:solidFill>
              </a:rPr>
              <a:t> hat es die Grenze mit </a:t>
            </a:r>
            <a:r>
              <a:rPr lang="cs-CZ" b="1" u="sng">
                <a:solidFill>
                  <a:srgbClr val="0070C0"/>
                </a:solidFill>
              </a:rPr>
              <a:t>...................</a:t>
            </a:r>
            <a:r>
              <a:rPr lang="cs-CZ" b="1">
                <a:solidFill>
                  <a:srgbClr val="0070C0"/>
                </a:solidFill>
              </a:rPr>
              <a:t> und mit der </a:t>
            </a:r>
            <a:r>
              <a:rPr lang="cs-CZ" b="1" u="sng">
                <a:solidFill>
                  <a:srgbClr val="0070C0"/>
                </a:solidFill>
              </a:rPr>
              <a:t>..................</a:t>
            </a:r>
            <a:r>
              <a:rPr lang="cs-CZ" b="1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385EAFF-C327-434C-B988-949BCBF81C56}"/>
              </a:ext>
            </a:extLst>
          </p:cNvPr>
          <p:cNvSpPr txBox="1"/>
          <p:nvPr/>
        </p:nvSpPr>
        <p:spPr>
          <a:xfrm>
            <a:off x="846215" y="5990591"/>
            <a:ext cx="537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Im N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..............</a:t>
            </a:r>
            <a:r>
              <a:rPr lang="cs-CZ" b="1">
                <a:solidFill>
                  <a:schemeClr val="accent4">
                    <a:lumMod val="75000"/>
                  </a:schemeClr>
                </a:solidFill>
              </a:rPr>
              <a:t> hat es die Grenze mit </a:t>
            </a:r>
            <a:r>
              <a:rPr lang="cs-CZ" b="1" u="sng">
                <a:solidFill>
                  <a:schemeClr val="accent4">
                    <a:lumMod val="75000"/>
                  </a:schemeClr>
                </a:solidFill>
              </a:rPr>
              <a:t>...................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357807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52342E-E4EB-49A0-BBE8-C689F4FE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/>
              <a:t>Antworte!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E814C6D-5D4B-4F6D-9BD3-975AB171C6DE}"/>
              </a:ext>
            </a:extLst>
          </p:cNvPr>
          <p:cNvSpPr txBox="1"/>
          <p:nvPr/>
        </p:nvSpPr>
        <p:spPr>
          <a:xfrm>
            <a:off x="838200" y="1506022"/>
            <a:ext cx="505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Wie heißt die Hauptstadt von Deutschland?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68110E1-ED33-4E8D-95D7-D74348C70C79}"/>
              </a:ext>
            </a:extLst>
          </p:cNvPr>
          <p:cNvSpPr txBox="1"/>
          <p:nvPr/>
        </p:nvSpPr>
        <p:spPr>
          <a:xfrm>
            <a:off x="5114192" y="2176943"/>
            <a:ext cx="5474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Wie viele Bundesländer gibt es in Deutschland?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4B487F0-AC90-439D-BBD7-CACF928C8F19}"/>
              </a:ext>
            </a:extLst>
          </p:cNvPr>
          <p:cNvSpPr txBox="1"/>
          <p:nvPr/>
        </p:nvSpPr>
        <p:spPr>
          <a:xfrm>
            <a:off x="838200" y="2794247"/>
            <a:ext cx="455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Welche Farben gibt es auf der Flagge?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507C030-BDD8-43EC-BA9B-7B61E381012F}"/>
              </a:ext>
            </a:extLst>
          </p:cNvPr>
          <p:cNvSpPr txBox="1"/>
          <p:nvPr/>
        </p:nvSpPr>
        <p:spPr>
          <a:xfrm>
            <a:off x="5175738" y="3508266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Wo liegt die Hauptstadt?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DD23053-DD67-4B5B-95BD-BE812B87B210}"/>
              </a:ext>
            </a:extLst>
          </p:cNvPr>
          <p:cNvSpPr txBox="1"/>
          <p:nvPr/>
        </p:nvSpPr>
        <p:spPr>
          <a:xfrm>
            <a:off x="838200" y="4341827"/>
            <a:ext cx="5907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Mit welchen Ländern hat Deutschland die Grenze?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8889562-DCED-4E76-BEBA-387DEFF8F100}"/>
              </a:ext>
            </a:extLst>
          </p:cNvPr>
          <p:cNvSpPr txBox="1"/>
          <p:nvPr/>
        </p:nvSpPr>
        <p:spPr>
          <a:xfrm>
            <a:off x="5175738" y="5307989"/>
            <a:ext cx="474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/>
              <a:t>Wie viele Leute wohnen in Deutschland?</a:t>
            </a:r>
          </a:p>
        </p:txBody>
      </p:sp>
    </p:spTree>
    <p:extLst>
      <p:ext uri="{BB962C8B-B14F-4D97-AF65-F5344CB8AC3E}">
        <p14:creationId xmlns:p14="http://schemas.microsoft.com/office/powerpoint/2010/main" val="369414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FC90F-FEC1-4297-AC3F-A1E7B7FF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solidFill>
                  <a:srgbClr val="FF0000"/>
                </a:solidFill>
              </a:rPr>
              <a:t>Deutsche Hymne</a:t>
            </a:r>
            <a:br>
              <a:rPr lang="cs-CZ">
                <a:solidFill>
                  <a:srgbClr val="FF0000"/>
                </a:solidFill>
              </a:rPr>
            </a:br>
            <a:r>
              <a:rPr lang="cs-CZ" sz="1600">
                <a:solidFill>
                  <a:srgbClr val="FF0000"/>
                </a:solidFill>
              </a:rPr>
              <a:t>(1841)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5AE8F1-364C-444C-B073-FF646B727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6172"/>
            <a:ext cx="10515600" cy="4160520"/>
          </a:xfrm>
        </p:spPr>
        <p:txBody>
          <a:bodyPr/>
          <a:lstStyle/>
          <a:p>
            <a:pPr marL="0" indent="0" algn="ctr">
              <a:buNone/>
            </a:pPr>
            <a:r>
              <a:rPr lang="de-DE">
                <a:solidFill>
                  <a:srgbClr val="0070C0"/>
                </a:solidFill>
              </a:rPr>
              <a:t>Ei</a:t>
            </a:r>
            <a:r>
              <a:rPr lang="de-DE"/>
              <a:t>nigk</a:t>
            </a:r>
            <a:r>
              <a:rPr lang="de-DE">
                <a:solidFill>
                  <a:srgbClr val="0070C0"/>
                </a:solidFill>
              </a:rPr>
              <a:t>ei</a:t>
            </a:r>
            <a:r>
              <a:rPr lang="de-DE"/>
              <a:t>t und Recht und Fr</a:t>
            </a:r>
            <a:r>
              <a:rPr lang="de-DE">
                <a:solidFill>
                  <a:srgbClr val="0070C0"/>
                </a:solidFill>
              </a:rPr>
              <a:t>ei</a:t>
            </a:r>
            <a:r>
              <a:rPr lang="de-DE"/>
              <a:t>h</a:t>
            </a:r>
            <a:r>
              <a:rPr lang="de-DE">
                <a:solidFill>
                  <a:srgbClr val="0070C0"/>
                </a:solidFill>
              </a:rPr>
              <a:t>ei</a:t>
            </a:r>
            <a:r>
              <a:rPr lang="de-DE"/>
              <a:t>t</a:t>
            </a:r>
            <a:br>
              <a:rPr lang="de-DE"/>
            </a:br>
            <a:r>
              <a:rPr lang="de-DE"/>
              <a:t>für das deutsche </a:t>
            </a:r>
            <a:r>
              <a:rPr lang="de-DE">
                <a:solidFill>
                  <a:srgbClr val="0070C0"/>
                </a:solidFill>
              </a:rPr>
              <a:t>V</a:t>
            </a:r>
            <a:r>
              <a:rPr lang="de-DE"/>
              <a:t>aterland!</a:t>
            </a:r>
            <a:br>
              <a:rPr lang="de-DE"/>
            </a:br>
            <a:r>
              <a:rPr lang="de-DE"/>
              <a:t>Danach lasst uns alle </a:t>
            </a:r>
            <a:r>
              <a:rPr lang="de-DE">
                <a:solidFill>
                  <a:srgbClr val="0070C0"/>
                </a:solidFill>
              </a:rPr>
              <a:t>st</a:t>
            </a:r>
            <a:r>
              <a:rPr lang="de-DE"/>
              <a:t>reben</a:t>
            </a:r>
            <a:br>
              <a:rPr lang="de-DE"/>
            </a:br>
            <a:r>
              <a:rPr lang="de-DE"/>
              <a:t>brüderlich mit Herz und Hand!</a:t>
            </a:r>
            <a:br>
              <a:rPr lang="de-DE"/>
            </a:br>
            <a:r>
              <a:rPr lang="de-DE">
                <a:solidFill>
                  <a:srgbClr val="0070C0"/>
                </a:solidFill>
              </a:rPr>
              <a:t>Ei</a:t>
            </a:r>
            <a:r>
              <a:rPr lang="de-DE"/>
              <a:t>nigk</a:t>
            </a:r>
            <a:r>
              <a:rPr lang="de-DE">
                <a:solidFill>
                  <a:srgbClr val="0070C0"/>
                </a:solidFill>
              </a:rPr>
              <a:t>ei</a:t>
            </a:r>
            <a:r>
              <a:rPr lang="de-DE"/>
              <a:t>t und Recht und Fr</a:t>
            </a:r>
            <a:r>
              <a:rPr lang="de-DE">
                <a:solidFill>
                  <a:srgbClr val="0070C0"/>
                </a:solidFill>
              </a:rPr>
              <a:t>ei</a:t>
            </a:r>
            <a:r>
              <a:rPr lang="de-DE"/>
              <a:t>h</a:t>
            </a:r>
            <a:r>
              <a:rPr lang="de-DE">
                <a:solidFill>
                  <a:srgbClr val="0070C0"/>
                </a:solidFill>
              </a:rPr>
              <a:t>ei</a:t>
            </a:r>
            <a:r>
              <a:rPr lang="de-DE"/>
              <a:t>t</a:t>
            </a:r>
            <a:br>
              <a:rPr lang="de-DE"/>
            </a:br>
            <a:r>
              <a:rPr lang="de-DE"/>
              <a:t>sind des Glü</a:t>
            </a:r>
            <a:r>
              <a:rPr lang="de-DE">
                <a:solidFill>
                  <a:srgbClr val="0070C0"/>
                </a:solidFill>
              </a:rPr>
              <a:t>ck</a:t>
            </a:r>
            <a:r>
              <a:rPr lang="de-DE"/>
              <a:t>es Unterpfand:</a:t>
            </a:r>
            <a:br>
              <a:rPr lang="de-DE"/>
            </a:br>
            <a:r>
              <a:rPr lang="de-DE" b="1"/>
              <a:t>|: Bl</a:t>
            </a:r>
            <a:r>
              <a:rPr lang="de-DE" b="1">
                <a:solidFill>
                  <a:srgbClr val="0070C0"/>
                </a:solidFill>
              </a:rPr>
              <a:t>üh</a:t>
            </a:r>
            <a:r>
              <a:rPr lang="de-DE" b="1"/>
              <a:t> im Glanze dieses Glückes,</a:t>
            </a:r>
            <a:br>
              <a:rPr lang="de-DE" b="1"/>
            </a:br>
            <a:r>
              <a:rPr lang="de-DE" b="1"/>
              <a:t>   bl</a:t>
            </a:r>
            <a:r>
              <a:rPr lang="de-DE" b="1">
                <a:solidFill>
                  <a:srgbClr val="0070C0"/>
                </a:solidFill>
              </a:rPr>
              <a:t>ühe</a:t>
            </a:r>
            <a:r>
              <a:rPr lang="de-DE" b="1"/>
              <a:t>, deutsches Vaterland! :|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2107421346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412425"/>
      </a:dk2>
      <a:lt2>
        <a:srgbClr val="E2E5E8"/>
      </a:lt2>
      <a:accent1>
        <a:srgbClr val="E77A29"/>
      </a:accent1>
      <a:accent2>
        <a:srgbClr val="B9A014"/>
      </a:accent2>
      <a:accent3>
        <a:srgbClr val="88AD1F"/>
      </a:accent3>
      <a:accent4>
        <a:srgbClr val="49BA14"/>
      </a:accent4>
      <a:accent5>
        <a:srgbClr val="21BC30"/>
      </a:accent5>
      <a:accent6>
        <a:srgbClr val="14BA69"/>
      </a:accent6>
      <a:hlink>
        <a:srgbClr val="3F88BF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419</Words>
  <Application>Microsoft Office PowerPoint</Application>
  <PresentationFormat>Širokoúhlá obrazovka</PresentationFormat>
  <Paragraphs>48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Elephant</vt:lpstr>
      <vt:lpstr>BrushVTI</vt:lpstr>
      <vt:lpstr>DEUTSCHLAND</vt:lpstr>
      <vt:lpstr>Prezentace aplikace PowerPoint</vt:lpstr>
      <vt:lpstr>Deutschlands Realien</vt:lpstr>
      <vt:lpstr>Deutschlands Realien</vt:lpstr>
      <vt:lpstr>Antworte!</vt:lpstr>
      <vt:lpstr>Deutsche Hymne (1841)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DEUTSCHLAND</dc:title>
  <dc:creator>Ondřej Nuzík</dc:creator>
  <cp:lastModifiedBy>Ondřej Nuzík</cp:lastModifiedBy>
  <cp:revision>12</cp:revision>
  <dcterms:created xsi:type="dcterms:W3CDTF">2020-02-23T16:12:18Z</dcterms:created>
  <dcterms:modified xsi:type="dcterms:W3CDTF">2020-02-23T17:46:11Z</dcterms:modified>
</cp:coreProperties>
</file>