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aven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fe950bf7c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9fe950bf7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fe950bf7c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9fe950bf7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fe950bf7c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fe950bf7c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fe950bf7c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9fe950bf7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fe950bf7c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fe950bf7c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a0805435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a0805435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08054350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a08054350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a08054350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a08054350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9fe950bf7c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9fe950bf7c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prihlaskynastredni.cz" TargetMode="External"/><Relationship Id="rId4" Type="http://schemas.openxmlformats.org/officeDocument/2006/relationships/hyperlink" Target="https://prijimacky.cermat.cz/menu/jednotna-prijimaci-zkouska" TargetMode="External"/><Relationship Id="rId5" Type="http://schemas.openxmlformats.org/officeDocument/2006/relationships/hyperlink" Target="https://www.msmt.cz/vzdelavani/stredni-vzdelavani/prijimani-na-stredni-skoly-a-konzervatore" TargetMode="External"/><Relationship Id="rId6" Type="http://schemas.openxmlformats.org/officeDocument/2006/relationships/hyperlink" Target="https://www.msmt.cz/vzdelavani/stredni-vzdelavani/prijimani-na-stredni-skoly-a-konzervatore" TargetMode="External"/><Relationship Id="rId7" Type="http://schemas.openxmlformats.org/officeDocument/2006/relationships/hyperlink" Target="https://www.edu.cz/" TargetMode="External"/><Relationship Id="rId8" Type="http://schemas.openxmlformats.org/officeDocument/2006/relationships/hyperlink" Target="https://tau.cermat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25"/>
            <a:ext cx="49281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Přijímací řízení na SŠ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4500525" y="292765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2023/2024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65850" y="4401275"/>
            <a:ext cx="27345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Vypracovala: Mgr. Jana Blahová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Příprava na přijímací zkoušky u nás</a:t>
            </a:r>
            <a:endParaRPr/>
          </a:p>
        </p:txBody>
      </p:sp>
      <p:sp>
        <p:nvSpPr>
          <p:cNvPr id="333" name="Google Shape;333;p22"/>
          <p:cNvSpPr txBox="1"/>
          <p:nvPr>
            <p:ph idx="1" type="body"/>
          </p:nvPr>
        </p:nvSpPr>
        <p:spPr>
          <a:xfrm>
            <a:off x="617100" y="1415150"/>
            <a:ext cx="77172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43">
                <a:latin typeface="Times New Roman"/>
                <a:ea typeface="Times New Roman"/>
                <a:cs typeface="Times New Roman"/>
                <a:sym typeface="Times New Roman"/>
              </a:rPr>
              <a:t>Český jazyk:</a:t>
            </a:r>
            <a:endParaRPr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cs" sz="2043">
                <a:latin typeface="Times New Roman"/>
                <a:ea typeface="Times New Roman"/>
                <a:cs typeface="Times New Roman"/>
                <a:sym typeface="Times New Roman"/>
              </a:rPr>
              <a:t>půlené hodiny ČJ (PO/PÁ)</a:t>
            </a:r>
            <a:endParaRPr b="1"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89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cs" sz="2043">
                <a:latin typeface="Times New Roman"/>
                <a:ea typeface="Times New Roman"/>
                <a:cs typeface="Times New Roman"/>
                <a:sym typeface="Times New Roman"/>
              </a:rPr>
              <a:t>čtvrtek 7. vyučovací hodina - 13:35–14:20</a:t>
            </a:r>
            <a:endParaRPr b="1"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43">
                <a:latin typeface="Times New Roman"/>
                <a:ea typeface="Times New Roman"/>
                <a:cs typeface="Times New Roman"/>
                <a:sym typeface="Times New Roman"/>
              </a:rPr>
              <a:t>Matematika:</a:t>
            </a:r>
            <a:endParaRPr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cs" sz="2043">
                <a:latin typeface="Times New Roman"/>
                <a:ea typeface="Times New Roman"/>
                <a:cs typeface="Times New Roman"/>
                <a:sym typeface="Times New Roman"/>
              </a:rPr>
              <a:t>půlené hodiny M (středa - Hubová/ Jevčaková)</a:t>
            </a:r>
            <a:endParaRPr b="1"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43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</a:t>
            </a:r>
            <a:endParaRPr b="1"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892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Times New Roman"/>
              <a:buChar char="+"/>
            </a:pPr>
            <a:r>
              <a:rPr b="1" lang="cs" sz="2043">
                <a:latin typeface="Times New Roman"/>
                <a:ea typeface="Times New Roman"/>
                <a:cs typeface="Times New Roman"/>
                <a:sym typeface="Times New Roman"/>
              </a:rPr>
              <a:t>aktivní přístup žáků v hodinách a domácí příprava</a:t>
            </a:r>
            <a:endParaRPr b="1" sz="20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400" y="1222300"/>
            <a:ext cx="2438375" cy="14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0203" y="2685326"/>
            <a:ext cx="1304776" cy="1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/>
              <a:t>Důležité termíny</a:t>
            </a:r>
            <a:endParaRPr sz="3200"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85725" y="1475675"/>
            <a:ext cx="8735400" cy="30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cs" sz="19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Podání přihlášky: </a:t>
            </a:r>
            <a:r>
              <a:rPr lang="cs" sz="19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od </a:t>
            </a:r>
            <a:r>
              <a:rPr b="1" lang="cs" sz="19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1.- 20. února 2024</a:t>
            </a:r>
            <a:r>
              <a:rPr lang="cs" sz="19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 sz="19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 obory vzdělání bez talentové zkoušky </a:t>
            </a:r>
            <a:endParaRPr sz="19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cs" sz="19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řádný termín přijímací zkoušky:</a:t>
            </a:r>
            <a:r>
              <a:rPr b="1" lang="cs" sz="19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cs" sz="19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12. dubna 2024</a:t>
            </a:r>
            <a:endParaRPr b="1" sz="1900">
              <a:solidFill>
                <a:srgbClr val="4A86E8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Times New Roman"/>
              <a:buChar char="-"/>
            </a:pPr>
            <a:r>
              <a:rPr lang="cs" sz="19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řádný termín přijímací zkoušky: </a:t>
            </a:r>
            <a:r>
              <a:rPr b="1" lang="cs" sz="19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15. dubna 2024</a:t>
            </a:r>
            <a:br>
              <a:rPr b="1" lang="cs" sz="19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Times New Roman"/>
              <a:buChar char="-"/>
            </a:pPr>
            <a:r>
              <a:rPr lang="cs" sz="19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náhradní termín: </a:t>
            </a:r>
            <a:r>
              <a:rPr b="1" lang="cs" sz="1900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29. dubna 2024</a:t>
            </a:r>
            <a:endParaRPr b="1" sz="1900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Times New Roman"/>
              <a:buChar char="-"/>
            </a:pPr>
            <a:r>
              <a:rPr lang="cs" sz="19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náhradní termín: </a:t>
            </a:r>
            <a:r>
              <a:rPr b="1" lang="cs" sz="1900">
                <a:solidFill>
                  <a:srgbClr val="6D9EE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30. dubna 2024</a:t>
            </a:r>
            <a:endParaRPr b="1" sz="1900">
              <a:solidFill>
                <a:srgbClr val="6D9EE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Kde budou přijímací zkoušky probíhat?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385750" y="1990050"/>
            <a:ext cx="85467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Times New Roman"/>
              <a:buChar char="-"/>
            </a:pPr>
            <a:r>
              <a:rPr lang="cs" sz="20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Školní části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přijímacích zkoušek se konají </a:t>
            </a:r>
            <a:r>
              <a:rPr lang="cs" sz="20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 jednotlivých středních školách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které je vypisují.</a:t>
            </a: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Times New Roman"/>
              <a:buChar char="-"/>
            </a:pPr>
            <a:r>
              <a:rPr b="1"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Jednotná přijímací zkouška (JPZ)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se bude konat </a:t>
            </a:r>
            <a:r>
              <a:rPr b="1"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výhradně na některých ze škol, na které se přihlásíte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Školy pro konání JPZ budou</a:t>
            </a:r>
            <a:r>
              <a:rPr b="1"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určeny systémem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uchazeč se o nich dozví z pozvánek, které rozešlou ředitelé škol.</a:t>
            </a: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Times New Roman"/>
              <a:buChar char="-"/>
            </a:pPr>
            <a:r>
              <a:rPr lang="cs" sz="20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Náhradní termín JPZ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se bude konat </a:t>
            </a:r>
            <a:r>
              <a:rPr lang="cs" sz="20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ve škole, kde se měl konat termín řádný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Systém podání přihlášek</a:t>
            </a:r>
            <a:endParaRPr/>
          </a:p>
        </p:txBody>
      </p:sp>
      <p:sp>
        <p:nvSpPr>
          <p:cNvPr id="297" name="Google Shape;297;p16"/>
          <p:cNvSpPr txBox="1"/>
          <p:nvPr>
            <p:ph idx="1" type="body"/>
          </p:nvPr>
        </p:nvSpPr>
        <p:spPr>
          <a:xfrm>
            <a:off x="368625" y="1990050"/>
            <a:ext cx="8495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AutoNum type="arabicPeriod"/>
            </a:pPr>
            <a:r>
              <a:rPr b="1" lang="cs" sz="21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Elektronická přihláška</a:t>
            </a:r>
            <a:r>
              <a:rPr b="1" lang="cs" sz="21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cs" sz="21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Mobilní klíč eGovernment, Bankovní identita)</a:t>
            </a:r>
            <a:br>
              <a:rPr b="1" lang="cs" sz="21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1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Times New Roman"/>
              <a:buAutoNum type="arabicPeriod"/>
            </a:pPr>
            <a:r>
              <a:rPr b="1" lang="cs" sz="21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Výpis ze systému</a:t>
            </a:r>
            <a:br>
              <a:rPr b="1" lang="cs" sz="21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1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Times New Roman"/>
              <a:buAutoNum type="arabicPeriod"/>
            </a:pPr>
            <a:r>
              <a:rPr b="1" lang="cs" sz="21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Tiskopis s přílohami</a:t>
            </a:r>
            <a:endParaRPr b="1" sz="2100">
              <a:solidFill>
                <a:srgbClr val="4A86E8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4A86E8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21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*Nový systém bude spuštěn 15. 1. 2024, od 1. 2. zpřístupněn uchazečům</a:t>
            </a:r>
            <a:endParaRPr b="1" sz="2100">
              <a:solidFill>
                <a:srgbClr val="4A86E8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Podmínky přihlášek</a:t>
            </a:r>
            <a:endParaRPr/>
          </a:p>
        </p:txBody>
      </p:sp>
      <p:sp>
        <p:nvSpPr>
          <p:cNvPr id="303" name="Google Shape;303;p17"/>
          <p:cNvSpPr txBox="1"/>
          <p:nvPr>
            <p:ph idx="1" type="body"/>
          </p:nvPr>
        </p:nvSpPr>
        <p:spPr>
          <a:xfrm>
            <a:off x="360050" y="1512150"/>
            <a:ext cx="8658300" cy="3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cs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řihlášky až na 3 školy.</a:t>
            </a:r>
            <a:br>
              <a:rPr lang="cs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Prioritizace =&gt; 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 přihlášce závazně zvolíte pořadí škol podle vaší priority.</a:t>
            </a:r>
            <a:b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Times New Roman"/>
              <a:buChar char="-"/>
            </a:pP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Odvolání lze podat pouze v případě porušení práv uchazeče v průběhu zkoušek.</a:t>
            </a:r>
            <a:b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Times New Roman"/>
              <a:buChar char="-"/>
            </a:pPr>
            <a:r>
              <a:rPr lang="cs" sz="20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Vzdání se přijetí v 1. kole: </a:t>
            </a:r>
            <a:r>
              <a:rPr lang="cs" sz="2000">
                <a:solidFill>
                  <a:srgbClr val="11111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Pokud je uchazeč přijat na střední školu, kam nechce nebo nemůže nastoupit, musí se vzdát přijetí na střední školu. </a:t>
            </a: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11111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Uchazeči s SVP</a:t>
            </a:r>
            <a:endParaRPr/>
          </a:p>
        </p:txBody>
      </p:sp>
      <p:sp>
        <p:nvSpPr>
          <p:cNvPr id="309" name="Google Shape;309;p18"/>
          <p:cNvSpPr txBox="1"/>
          <p:nvPr>
            <p:ph idx="1" type="body"/>
          </p:nvPr>
        </p:nvSpPr>
        <p:spPr>
          <a:xfrm>
            <a:off x="428625" y="1260150"/>
            <a:ext cx="82383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Pro žáky s PO 2</a:t>
            </a:r>
            <a:br>
              <a:rPr lang="c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Doporučení ŠPZ  - vydává poradna, kam chodíte na kontrolní vyšetření</a:t>
            </a:r>
            <a:br>
              <a:rPr lang="c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Celkově 2 vyhotovení, z nichž každé je přiloženo k jedné přihlášce ke střednímu vzdělávání ve formě originálu. V případě potřeby dalších originálů požádá uchazeč, resp. jeho zákonný zástupce o dotisk dalších originálů pracovníka ŠPZ, případně si pořídí úředně ověřené kopie doporučení. </a:t>
            </a:r>
            <a:br>
              <a:rPr lang="c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Navýšení časového limitu ve výši 25 %, 50 %, 75 %, nebo 100 % podle doporučení ŠPZ. </a:t>
            </a:r>
            <a:br>
              <a:rPr lang="c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Navýšení platí shodně pro jednotnou přijímací zkoušku (písemný test z matematiky a písemný test z českého jazyka a literatury) i školní přijímací zkoušku.</a:t>
            </a:r>
            <a:br>
              <a:rPr lang="cs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Samostatná učebna – přiznává se pouze v případě, že je potřeba, aby uchazeč konal přijímací zkoušku zcela odděleně od ostatních uchazečů v samostatné místnosti; jde-li o oddělení z důvodu navýšeného časového limitu, je konání přijímací zkoušky s uchazeči se stejnou časovou dotací samozřejmostí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Výsledky?</a:t>
            </a:r>
            <a:endParaRPr/>
          </a:p>
        </p:txBody>
      </p:sp>
      <p:sp>
        <p:nvSpPr>
          <p:cNvPr id="315" name="Google Shape;315;p19"/>
          <p:cNvSpPr txBox="1"/>
          <p:nvPr>
            <p:ph idx="1" type="body"/>
          </p:nvPr>
        </p:nvSpPr>
        <p:spPr>
          <a:xfrm>
            <a:off x="385750" y="1431600"/>
            <a:ext cx="8401200" cy="31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  <a:t>od poloviny května přes informační systém nebo poštou z příslušné školy</a:t>
            </a:r>
            <a:b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lt1"/>
              </a:solidFill>
              <a:highlight>
                <a:srgbClr val="4A86E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imes New Roman"/>
              <a:buChar char="-"/>
            </a:pPr>
            <a:r>
              <a:rPr b="1" lang="cs" sz="2000">
                <a:solidFill>
                  <a:srgbClr val="4A86E8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POZOR!</a:t>
            </a:r>
            <a:endParaRPr b="1" sz="2000">
              <a:solidFill>
                <a:srgbClr val="4A86E8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  <a:t>V případě, že by uchazeč do školy, do které byl přijat, nastoupit nechtěl, bude se muset tohoto místa oficiálně „vzdát“, čímž se však neposune do jiné školy v daném kole ve svém pořadníku, ale začne od znova – pro přijetí do jiné školy bude muset podat přihlášku do dalšího kola přijímacího řízení.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  <a:t>V druhém kole bude možné podat opět až tři přihlášky, v dalších kolech pak už počet přihlášek nebude omezen.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Dodatek</a:t>
            </a:r>
            <a:endParaRPr/>
          </a:p>
        </p:txBody>
      </p:sp>
      <p:sp>
        <p:nvSpPr>
          <p:cNvPr id="321" name="Google Shape;321;p20"/>
          <p:cNvSpPr txBox="1"/>
          <p:nvPr>
            <p:ph idx="1" type="body"/>
          </p:nvPr>
        </p:nvSpPr>
        <p:spPr>
          <a:xfrm>
            <a:off x="385750" y="1597875"/>
            <a:ext cx="7948500" cy="32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  <a:t>Dosud měly střední školy povinnost zohlednit jako jedno z kritérií přijímacího řízení výsledky předchozího vzdělávání ze ZŠ.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  <a:t>Nově pro střední školy zůstane možnost toto kritérium v rámci přijímacího řízení použít.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" sz="2000">
                <a:latin typeface="Times New Roman"/>
                <a:ea typeface="Times New Roman"/>
                <a:cs typeface="Times New Roman"/>
                <a:sym typeface="Times New Roman"/>
              </a:rPr>
              <a:t>Pro první ani druhé kolo přijímací řízení už nebudou aplikovány zápisové lístky a nebudou rozesílána rozhodnutí ani o nepřijetí, ani o přijetí. Výsledky ze všech částí přijímacího řízení, tedy de facto zdůvodnění přijetí či nepřijetí, budou k dispozici v informačním systému a na veřejně přístupném místě ve škole.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 informací</a:t>
            </a:r>
            <a:endParaRPr/>
          </a:p>
        </p:txBody>
      </p:sp>
      <p:sp>
        <p:nvSpPr>
          <p:cNvPr id="327" name="Google Shape;327;p21"/>
          <p:cNvSpPr txBox="1"/>
          <p:nvPr>
            <p:ph idx="1" type="body"/>
          </p:nvPr>
        </p:nvSpPr>
        <p:spPr>
          <a:xfrm>
            <a:off x="445775" y="1448750"/>
            <a:ext cx="84525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0" u="sng">
                <a:solidFill>
                  <a:schemeClr val="hlink"/>
                </a:solidFill>
                <a:hlinkClick r:id="rId3"/>
              </a:rPr>
              <a:t>https://www.prihlaskynastredni.cz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0" u="sng">
                <a:solidFill>
                  <a:schemeClr val="hlink"/>
                </a:solidFill>
                <a:hlinkClick r:id="rId4"/>
              </a:rPr>
              <a:t>https://prijimacky.cermat.cz/menu/jednotna-prijimaci-zkouska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0" u="sng">
                <a:solidFill>
                  <a:schemeClr val="hlink"/>
                </a:solidFill>
                <a:hlinkClick r:id="rId5"/>
              </a:rPr>
              <a:t>h</a:t>
            </a:r>
            <a:r>
              <a:rPr lang="cs" sz="1900" u="sng">
                <a:solidFill>
                  <a:schemeClr val="hlink"/>
                </a:solidFill>
                <a:hlinkClick r:id="rId6"/>
              </a:rPr>
              <a:t>ttps://www.msmt.cz/vzdelavani/stredni-vzdelavani/prijimani-na-stredni-skoly-a-konzervatore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0" u="sng">
                <a:solidFill>
                  <a:schemeClr val="hlink"/>
                </a:solidFill>
                <a:hlinkClick r:id="rId7"/>
              </a:rPr>
              <a:t>https://www.edu.cz/</a:t>
            </a:r>
            <a:br>
              <a:rPr lang="cs" sz="1900"/>
            </a:br>
            <a:r>
              <a:rPr lang="cs" sz="1900"/>
              <a:t> </a:t>
            </a:r>
            <a:endParaRPr sz="1900"/>
          </a:p>
          <a:p>
            <a:pPr indent="-34020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00"/>
              <a:t>Řízení školy (12/2023): Jan Mareš: Přihlášky ke vzdělávání ve střední škole nově a digitálně (s.4-5).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900"/>
              <a:t>CERMAT - trénování testů zdarma: </a:t>
            </a:r>
            <a:r>
              <a:rPr lang="cs" sz="1900" u="sng">
                <a:solidFill>
                  <a:schemeClr val="hlink"/>
                </a:solidFill>
                <a:hlinkClick r:id="rId8"/>
              </a:rPr>
              <a:t>https://tau.cermat.cz/</a:t>
            </a:r>
            <a:r>
              <a:rPr lang="cs" sz="1900"/>
              <a:t> 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